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78" r:id="rId2"/>
    <p:sldId id="279" r:id="rId3"/>
    <p:sldId id="365" r:id="rId4"/>
    <p:sldId id="393" r:id="rId5"/>
    <p:sldId id="288" r:id="rId6"/>
    <p:sldId id="394" r:id="rId7"/>
    <p:sldId id="399" r:id="rId8"/>
    <p:sldId id="400" r:id="rId9"/>
    <p:sldId id="401" r:id="rId10"/>
    <p:sldId id="395" r:id="rId11"/>
    <p:sldId id="402" r:id="rId12"/>
    <p:sldId id="403" r:id="rId13"/>
    <p:sldId id="392" r:id="rId14"/>
    <p:sldId id="404" r:id="rId15"/>
    <p:sldId id="405" r:id="rId16"/>
    <p:sldId id="408" r:id="rId17"/>
    <p:sldId id="406" r:id="rId18"/>
    <p:sldId id="407" r:id="rId19"/>
    <p:sldId id="364" r:id="rId20"/>
  </p:sldIdLst>
  <p:sldSz cx="9004300" cy="6362700"/>
  <p:notesSz cx="9144000" cy="6858000"/>
  <p:embeddedFontLst>
    <p:embeddedFont>
      <p:font typeface="맑은 고딕" panose="020B0503020000020004" pitchFamily="50" charset="-127"/>
      <p:regular r:id="rId23"/>
      <p:bold r:id="rId24"/>
    </p:embeddedFont>
    <p:embeddedFont>
      <p:font typeface="나눔바른펜" panose="020B0503000000000000" pitchFamily="50" charset="-127"/>
      <p:regular r:id="rId25"/>
      <p:bold r:id="rId26"/>
    </p:embeddedFont>
    <p:embeddedFont>
      <p:font typeface="나눔바른고딕" panose="020B0603020101020101" pitchFamily="50" charset="-127"/>
      <p:regular r:id="rId27"/>
      <p:bold r:id="rId28"/>
    </p:embeddedFont>
    <p:embeddedFont>
      <p:font typeface="나눔바른고딕 UltraLight" panose="020B0603020101020101" pitchFamily="50" charset="-127"/>
      <p:regular r:id="rId29"/>
    </p:embeddedFont>
    <p:embeddedFont>
      <p:font typeface="나눔명조" panose="02020603020101020101" pitchFamily="18" charset="-127"/>
      <p:regular r:id="rId30"/>
      <p:bold r:id="rId31"/>
    </p:embeddedFont>
  </p:embeddedFontLst>
  <p:defaultTextStyle>
    <a:defPPr>
      <a:defRPr lang="ko-KR"/>
    </a:defPPr>
    <a:lvl1pPr marL="0" algn="l" defTabSz="878098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439049" algn="l" defTabSz="878098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878098" algn="l" defTabSz="878098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317147" algn="l" defTabSz="878098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1756197" algn="l" defTabSz="878098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195246" algn="l" defTabSz="878098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2634295" algn="l" defTabSz="878098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3073344" algn="l" defTabSz="878098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3512393" algn="l" defTabSz="878098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000066"/>
    <a:srgbClr val="ECECEC"/>
    <a:srgbClr val="F5F5F5"/>
    <a:srgbClr val="E8E8E8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75" autoAdjust="0"/>
    <p:restoredTop sz="89209" autoAdjust="0"/>
  </p:normalViewPr>
  <p:slideViewPr>
    <p:cSldViewPr>
      <p:cViewPr>
        <p:scale>
          <a:sx n="75" d="100"/>
          <a:sy n="75" d="100"/>
        </p:scale>
        <p:origin x="-726" y="-72"/>
      </p:cViewPr>
      <p:guideLst>
        <p:guide orient="horz" pos="2004"/>
        <p:guide pos="28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F291E9-E99A-4104-9F9F-7AFDDCAF3DF9}" type="datetimeFigureOut">
              <a:rPr lang="ko-KR" altLang="en-US" smtClean="0"/>
              <a:pPr/>
              <a:t>2016-01-07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42492F-74C1-4E34-B2A9-51EE9F35BF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225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883514-2CD9-4110-A407-D42F56B77B4C}" type="datetimeFigureOut">
              <a:rPr lang="ko-KR" altLang="en-US" smtClean="0"/>
              <a:pPr/>
              <a:t>2016-01-07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752725" y="514350"/>
            <a:ext cx="363855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EA572-8B08-4099-B721-9D02DCAC4F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262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EA572-8B08-4099-B721-9D02DCAC4F4A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38111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EA572-8B08-4099-B721-9D02DCAC4F4A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811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EA572-8B08-4099-B721-9D02DCAC4F4A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811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EA572-8B08-4099-B721-9D02DCAC4F4A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811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EA572-8B08-4099-B721-9D02DCAC4F4A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8111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EA572-8B08-4099-B721-9D02DCAC4F4A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811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EA572-8B08-4099-B721-9D02DCAC4F4A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3811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EA572-8B08-4099-B721-9D02DCAC4F4A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3811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EA572-8B08-4099-B721-9D02DCAC4F4A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3811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EA572-8B08-4099-B721-9D02DCAC4F4A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38111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EA572-8B08-4099-B721-9D02DCAC4F4A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3811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EA572-8B08-4099-B721-9D02DCAC4F4A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3811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EA572-8B08-4099-B721-9D02DCAC4F4A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3811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EA572-8B08-4099-B721-9D02DCAC4F4A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811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75323" y="1976562"/>
            <a:ext cx="7653655" cy="13638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50645" y="3605530"/>
            <a:ext cx="6303010" cy="162602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390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780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17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56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95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34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0733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123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/>
              <a:pPr/>
              <a:t>2016-01-07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249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/>
              <a:pPr/>
              <a:t>2016-01-07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646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28117" y="254804"/>
            <a:ext cx="2025968" cy="542891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0215" y="254804"/>
            <a:ext cx="5927831" cy="542891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/>
              <a:pPr/>
              <a:t>2016-01-07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390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/>
              <a:pPr/>
              <a:t>2016-01-07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476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1278" y="4088625"/>
            <a:ext cx="7653655" cy="1263703"/>
          </a:xfrm>
        </p:spPr>
        <p:txBody>
          <a:bodyPr anchor="t"/>
          <a:lstStyle>
            <a:lvl1pPr algn="l">
              <a:defRPr sz="38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11278" y="2696784"/>
            <a:ext cx="7653655" cy="1391840"/>
          </a:xfrm>
        </p:spPr>
        <p:txBody>
          <a:bodyPr anchor="b"/>
          <a:lstStyle>
            <a:lvl1pPr marL="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1pPr>
            <a:lvl2pPr marL="439049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87809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31714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75619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19524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63429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307334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512393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/>
              <a:pPr/>
              <a:t>2016-01-07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809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0215" y="1484631"/>
            <a:ext cx="3976899" cy="41990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7186" y="1484631"/>
            <a:ext cx="3976899" cy="41990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/>
              <a:pPr/>
              <a:t>2016-01-07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41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0215" y="1424244"/>
            <a:ext cx="3978463" cy="593558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39049" indent="0">
              <a:buNone/>
              <a:defRPr sz="1900" b="1"/>
            </a:lvl2pPr>
            <a:lvl3pPr marL="878098" indent="0">
              <a:buNone/>
              <a:defRPr sz="1700" b="1"/>
            </a:lvl3pPr>
            <a:lvl4pPr marL="1317147" indent="0">
              <a:buNone/>
              <a:defRPr sz="1500" b="1"/>
            </a:lvl4pPr>
            <a:lvl5pPr marL="1756197" indent="0">
              <a:buNone/>
              <a:defRPr sz="1500" b="1"/>
            </a:lvl5pPr>
            <a:lvl6pPr marL="2195246" indent="0">
              <a:buNone/>
              <a:defRPr sz="1500" b="1"/>
            </a:lvl6pPr>
            <a:lvl7pPr marL="2634295" indent="0">
              <a:buNone/>
              <a:defRPr sz="1500" b="1"/>
            </a:lvl7pPr>
            <a:lvl8pPr marL="3073344" indent="0">
              <a:buNone/>
              <a:defRPr sz="1500" b="1"/>
            </a:lvl8pPr>
            <a:lvl9pPr marL="3512393" indent="0">
              <a:buNone/>
              <a:defRPr sz="15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0215" y="2017801"/>
            <a:ext cx="3978463" cy="3665917"/>
          </a:xfrm>
        </p:spPr>
        <p:txBody>
          <a:bodyPr/>
          <a:lstStyle>
            <a:lvl1pPr>
              <a:defRPr sz="23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574062" y="1424244"/>
            <a:ext cx="3980026" cy="593558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39049" indent="0">
              <a:buNone/>
              <a:defRPr sz="1900" b="1"/>
            </a:lvl2pPr>
            <a:lvl3pPr marL="878098" indent="0">
              <a:buNone/>
              <a:defRPr sz="1700" b="1"/>
            </a:lvl3pPr>
            <a:lvl4pPr marL="1317147" indent="0">
              <a:buNone/>
              <a:defRPr sz="1500" b="1"/>
            </a:lvl4pPr>
            <a:lvl5pPr marL="1756197" indent="0">
              <a:buNone/>
              <a:defRPr sz="1500" b="1"/>
            </a:lvl5pPr>
            <a:lvl6pPr marL="2195246" indent="0">
              <a:buNone/>
              <a:defRPr sz="1500" b="1"/>
            </a:lvl6pPr>
            <a:lvl7pPr marL="2634295" indent="0">
              <a:buNone/>
              <a:defRPr sz="1500" b="1"/>
            </a:lvl7pPr>
            <a:lvl8pPr marL="3073344" indent="0">
              <a:buNone/>
              <a:defRPr sz="1500" b="1"/>
            </a:lvl8pPr>
            <a:lvl9pPr marL="3512393" indent="0">
              <a:buNone/>
              <a:defRPr sz="15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574062" y="2017801"/>
            <a:ext cx="3980026" cy="3665917"/>
          </a:xfrm>
        </p:spPr>
        <p:txBody>
          <a:bodyPr/>
          <a:lstStyle>
            <a:lvl1pPr>
              <a:defRPr sz="23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/>
              <a:pPr/>
              <a:t>2016-01-07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374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/>
              <a:pPr/>
              <a:t>2016-01-07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366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/>
              <a:pPr/>
              <a:t>2016-01-07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582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0217" y="253329"/>
            <a:ext cx="2962353" cy="1078125"/>
          </a:xfrm>
        </p:spPr>
        <p:txBody>
          <a:bodyPr anchor="b"/>
          <a:lstStyle>
            <a:lvl1pPr algn="l">
              <a:defRPr sz="19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20431" y="253332"/>
            <a:ext cx="5033654" cy="5430388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3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0217" y="1331456"/>
            <a:ext cx="2962353" cy="4352264"/>
          </a:xfrm>
        </p:spPr>
        <p:txBody>
          <a:bodyPr/>
          <a:lstStyle>
            <a:lvl1pPr marL="0" indent="0">
              <a:buNone/>
              <a:defRPr sz="1300"/>
            </a:lvl1pPr>
            <a:lvl2pPr marL="439049" indent="0">
              <a:buNone/>
              <a:defRPr sz="1200"/>
            </a:lvl2pPr>
            <a:lvl3pPr marL="878098" indent="0">
              <a:buNone/>
              <a:defRPr sz="1000"/>
            </a:lvl3pPr>
            <a:lvl4pPr marL="1317147" indent="0">
              <a:buNone/>
              <a:defRPr sz="900"/>
            </a:lvl4pPr>
            <a:lvl5pPr marL="1756197" indent="0">
              <a:buNone/>
              <a:defRPr sz="900"/>
            </a:lvl5pPr>
            <a:lvl6pPr marL="2195246" indent="0">
              <a:buNone/>
              <a:defRPr sz="900"/>
            </a:lvl6pPr>
            <a:lvl7pPr marL="2634295" indent="0">
              <a:buNone/>
              <a:defRPr sz="900"/>
            </a:lvl7pPr>
            <a:lvl8pPr marL="3073344" indent="0">
              <a:buNone/>
              <a:defRPr sz="900"/>
            </a:lvl8pPr>
            <a:lvl9pPr marL="3512393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/>
              <a:pPr/>
              <a:t>2016-01-07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780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64906" y="4453890"/>
            <a:ext cx="5402580" cy="525808"/>
          </a:xfrm>
        </p:spPr>
        <p:txBody>
          <a:bodyPr anchor="b"/>
          <a:lstStyle>
            <a:lvl1pPr algn="l">
              <a:defRPr sz="19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64906" y="568519"/>
            <a:ext cx="5402580" cy="3817620"/>
          </a:xfrm>
        </p:spPr>
        <p:txBody>
          <a:bodyPr/>
          <a:lstStyle>
            <a:lvl1pPr marL="0" indent="0">
              <a:buNone/>
              <a:defRPr sz="3100"/>
            </a:lvl1pPr>
            <a:lvl2pPr marL="439049" indent="0">
              <a:buNone/>
              <a:defRPr sz="2700"/>
            </a:lvl2pPr>
            <a:lvl3pPr marL="878098" indent="0">
              <a:buNone/>
              <a:defRPr sz="2300"/>
            </a:lvl3pPr>
            <a:lvl4pPr marL="1317147" indent="0">
              <a:buNone/>
              <a:defRPr sz="1900"/>
            </a:lvl4pPr>
            <a:lvl5pPr marL="1756197" indent="0">
              <a:buNone/>
              <a:defRPr sz="1900"/>
            </a:lvl5pPr>
            <a:lvl6pPr marL="2195246" indent="0">
              <a:buNone/>
              <a:defRPr sz="1900"/>
            </a:lvl6pPr>
            <a:lvl7pPr marL="2634295" indent="0">
              <a:buNone/>
              <a:defRPr sz="1900"/>
            </a:lvl7pPr>
            <a:lvl8pPr marL="3073344" indent="0">
              <a:buNone/>
              <a:defRPr sz="1900"/>
            </a:lvl8pPr>
            <a:lvl9pPr marL="3512393" indent="0">
              <a:buNone/>
              <a:defRPr sz="19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64906" y="4979697"/>
            <a:ext cx="5402580" cy="746734"/>
          </a:xfrm>
        </p:spPr>
        <p:txBody>
          <a:bodyPr/>
          <a:lstStyle>
            <a:lvl1pPr marL="0" indent="0">
              <a:buNone/>
              <a:defRPr sz="1300"/>
            </a:lvl1pPr>
            <a:lvl2pPr marL="439049" indent="0">
              <a:buNone/>
              <a:defRPr sz="1200"/>
            </a:lvl2pPr>
            <a:lvl3pPr marL="878098" indent="0">
              <a:buNone/>
              <a:defRPr sz="1000"/>
            </a:lvl3pPr>
            <a:lvl4pPr marL="1317147" indent="0">
              <a:buNone/>
              <a:defRPr sz="900"/>
            </a:lvl4pPr>
            <a:lvl5pPr marL="1756197" indent="0">
              <a:buNone/>
              <a:defRPr sz="900"/>
            </a:lvl5pPr>
            <a:lvl6pPr marL="2195246" indent="0">
              <a:buNone/>
              <a:defRPr sz="900"/>
            </a:lvl6pPr>
            <a:lvl7pPr marL="2634295" indent="0">
              <a:buNone/>
              <a:defRPr sz="900"/>
            </a:lvl7pPr>
            <a:lvl8pPr marL="3073344" indent="0">
              <a:buNone/>
              <a:defRPr sz="900"/>
            </a:lvl8pPr>
            <a:lvl9pPr marL="3512393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70243-927F-47C0-96F3-F5A29039F6C4}" type="datetimeFigureOut">
              <a:rPr lang="ko-KR" altLang="en-US" smtClean="0"/>
              <a:pPr/>
              <a:t>2016-01-07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212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0215" y="254804"/>
            <a:ext cx="8103870" cy="1060450"/>
          </a:xfrm>
          <a:prstGeom prst="rect">
            <a:avLst/>
          </a:prstGeom>
        </p:spPr>
        <p:txBody>
          <a:bodyPr vert="horz" lIns="87810" tIns="43905" rIns="87810" bIns="43905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0215" y="1484631"/>
            <a:ext cx="8103870" cy="4199088"/>
          </a:xfrm>
          <a:prstGeom prst="rect">
            <a:avLst/>
          </a:prstGeom>
        </p:spPr>
        <p:txBody>
          <a:bodyPr vert="horz" lIns="87810" tIns="43905" rIns="87810" bIns="43905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0215" y="5897282"/>
            <a:ext cx="2101003" cy="338755"/>
          </a:xfrm>
          <a:prstGeom prst="rect">
            <a:avLst/>
          </a:prstGeom>
        </p:spPr>
        <p:txBody>
          <a:bodyPr vert="horz" lIns="87810" tIns="43905" rIns="87810" bIns="4390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E70243-927F-47C0-96F3-F5A29039F6C4}" type="datetimeFigureOut">
              <a:rPr lang="ko-KR" altLang="en-US" smtClean="0"/>
              <a:pPr/>
              <a:t>2016-01-07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76469" y="5897282"/>
            <a:ext cx="2851362" cy="338755"/>
          </a:xfrm>
          <a:prstGeom prst="rect">
            <a:avLst/>
          </a:prstGeom>
        </p:spPr>
        <p:txBody>
          <a:bodyPr vert="horz" lIns="87810" tIns="43905" rIns="87810" bIns="4390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3082" y="5897282"/>
            <a:ext cx="2101003" cy="338755"/>
          </a:xfrm>
          <a:prstGeom prst="rect">
            <a:avLst/>
          </a:prstGeom>
        </p:spPr>
        <p:txBody>
          <a:bodyPr vert="horz" lIns="87810" tIns="43905" rIns="87810" bIns="4390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810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878098" rtl="0" eaLnBrk="1" latinLnBrk="1" hangingPunct="1">
        <a:spcBef>
          <a:spcPct val="0"/>
        </a:spcBef>
        <a:buNone/>
        <a:defRPr sz="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9287" indent="-329287" algn="l" defTabSz="878098" rtl="0" eaLnBrk="1" latinLnBrk="1" hangingPunct="1">
        <a:spcBef>
          <a:spcPct val="20000"/>
        </a:spcBef>
        <a:buFont typeface="Arial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1pPr>
      <a:lvl2pPr marL="713455" indent="-274406" algn="l" defTabSz="878098" rtl="0" eaLnBrk="1" latinLnBrk="1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623" indent="-219525" algn="l" defTabSz="878098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536672" indent="-219525" algn="l" defTabSz="878098" rtl="0" eaLnBrk="1" latinLnBrk="1" hangingPunct="1">
        <a:spcBef>
          <a:spcPct val="20000"/>
        </a:spcBef>
        <a:buFont typeface="Arial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75721" indent="-219525" algn="l" defTabSz="878098" rtl="0" eaLnBrk="1" latinLnBrk="1" hangingPunct="1">
        <a:spcBef>
          <a:spcPct val="20000"/>
        </a:spcBef>
        <a:buFont typeface="Arial" pitchFamily="34" charset="0"/>
        <a:buChar char="»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14770" indent="-219525" algn="l" defTabSz="878098" rtl="0" eaLnBrk="1" latinLnBrk="1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53820" indent="-219525" algn="l" defTabSz="878098" rtl="0" eaLnBrk="1" latinLnBrk="1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92869" indent="-219525" algn="l" defTabSz="878098" rtl="0" eaLnBrk="1" latinLnBrk="1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731918" indent="-219525" algn="l" defTabSz="878098" rtl="0" eaLnBrk="1" latinLnBrk="1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9049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8098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17147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6197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95246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34295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73344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512393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3613398"/>
            <a:ext cx="9004300" cy="342206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004300" cy="390143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1710" y="1177320"/>
            <a:ext cx="5832648" cy="7078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4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ffectLst>
                  <a:outerShdw blurRad="88900" dist="50800" dir="2700000" algn="tl" rotWithShape="0">
                    <a:prstClr val="black">
                      <a:alpha val="47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ALTER</a:t>
            </a:r>
            <a:r>
              <a:rPr lang="ko-KR" altLang="en-US" sz="4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ffectLst>
                  <a:outerShdw blurRad="88900" dist="50800" dir="2700000" algn="tl" rotWithShape="0">
                    <a:prstClr val="black">
                      <a:alpha val="47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endParaRPr lang="en-US" altLang="ko-KR" sz="46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effectLst>
                <a:outerShdw blurRad="88900" dist="50800" dir="2700000" algn="tl" rotWithShape="0">
                  <a:prstClr val="black">
                    <a:alpha val="47000"/>
                  </a:prstClr>
                </a:outerShdw>
              </a:effectLst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4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ffectLst>
                  <a:outerShdw blurRad="88900" dist="50800" dir="2700000" algn="tl" rotWithShape="0">
                    <a:prstClr val="black">
                      <a:alpha val="47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	&amp;</a:t>
            </a:r>
          </a:p>
          <a:p>
            <a:r>
              <a:rPr lang="ko-KR" altLang="en-US" sz="4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ffectLst>
                  <a:outerShdw blurRad="88900" dist="50800" dir="2700000" algn="tl" rotWithShape="0">
                    <a:prstClr val="black">
                      <a:alpha val="47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고급 </a:t>
            </a:r>
            <a:r>
              <a:rPr lang="en-US" altLang="ko-KR" sz="4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ffectLst>
                  <a:outerShdw blurRad="88900" dist="50800" dir="2700000" algn="tl" rotWithShape="0">
                    <a:prstClr val="black">
                      <a:alpha val="47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SELECT </a:t>
            </a:r>
            <a:r>
              <a:rPr lang="ko-KR" altLang="en-US" sz="4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ffectLst>
                  <a:outerShdw blurRad="88900" dist="50800" dir="2700000" algn="tl" rotWithShape="0">
                    <a:prstClr val="black">
                      <a:alpha val="47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문</a:t>
            </a:r>
            <a:endParaRPr lang="en-US" altLang="ko-KR" sz="46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effectLst>
                <a:outerShdw blurRad="88900" dist="50800" dir="2700000" algn="tl" rotWithShape="0">
                  <a:prstClr val="black">
                    <a:alpha val="47000"/>
                  </a:prstClr>
                </a:outerShdw>
              </a:effectLst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01180" y="4242628"/>
            <a:ext cx="4141390" cy="37888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889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Head First SQL </a:t>
            </a:r>
            <a:r>
              <a:rPr lang="ko-KR" altLang="en-US" sz="20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889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캐툴즈</a:t>
            </a:r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889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889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6</a:t>
            </a:r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889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번째 </a:t>
            </a:r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889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시간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88900" dist="25400" dir="2700000" algn="tl" rotWithShape="0">
                  <a:prstClr val="black">
                    <a:alpha val="30000"/>
                  </a:prstClr>
                </a:outerShdw>
              </a:effectLst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 rot="2700000">
            <a:off x="5045865" y="2271097"/>
            <a:ext cx="944899" cy="944899"/>
          </a:xfrm>
          <a:prstGeom prst="rect">
            <a:avLst/>
          </a:prstGeom>
          <a:noFill/>
          <a:ln w="12700" cmpd="sng">
            <a:solidFill>
              <a:schemeClr val="bg1">
                <a:lumMod val="75000"/>
              </a:schemeClr>
            </a:solidFill>
            <a:prstDash val="sysDash"/>
          </a:ln>
          <a:effectLst>
            <a:outerShdw blurRad="368300" dist="50800" dir="27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extrusionH="444500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 rot="2700000">
            <a:off x="8296071" y="508836"/>
            <a:ext cx="586717" cy="586717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  <a:effectLst/>
          <a:scene3d>
            <a:camera prst="orthographicFront"/>
            <a:lightRig rig="threePt" dir="t"/>
          </a:scene3d>
          <a:sp3d extrusionH="254000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726286" y="4725456"/>
            <a:ext cx="3016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김지현</a:t>
            </a:r>
            <a:endParaRPr lang="ko-KR" altLang="en-US" sz="15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973758" y="0"/>
            <a:ext cx="0" cy="1021110"/>
          </a:xfrm>
          <a:prstGeom prst="line">
            <a:avLst/>
          </a:prstGeom>
          <a:ln>
            <a:solidFill>
              <a:srgbClr val="FF33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 rot="2700000" flipH="1" flipV="1">
            <a:off x="922841" y="970193"/>
            <a:ext cx="101834" cy="101834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scene3d>
            <a:camera prst="orthographicFront"/>
            <a:lightRig rig="threePt" dir="t"/>
          </a:scene3d>
          <a:sp3d extrusionH="254000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 rot="2700000">
            <a:off x="6553105" y="1932939"/>
            <a:ext cx="1621216" cy="1621216"/>
          </a:xfrm>
          <a:prstGeom prst="rect">
            <a:avLst/>
          </a:prstGeom>
          <a:noFill/>
          <a:ln>
            <a:solidFill>
              <a:srgbClr val="FF3300"/>
            </a:solidFill>
          </a:ln>
          <a:effectLst/>
          <a:scene3d>
            <a:camera prst="orthographicFront"/>
            <a:lightRig rig="threePt" dir="t"/>
          </a:scene3d>
          <a:sp3d extrusionH="508000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 rot="2700000">
            <a:off x="6801579" y="240061"/>
            <a:ext cx="1124269" cy="1124269"/>
          </a:xfrm>
          <a:prstGeom prst="rect">
            <a:avLst/>
          </a:prstGeom>
          <a:noFill/>
          <a:ln>
            <a:solidFill>
              <a:srgbClr val="FF3300"/>
            </a:solidFill>
          </a:ln>
          <a:effectLst/>
          <a:scene3d>
            <a:camera prst="orthographicFront"/>
            <a:lightRig rig="threePt" dir="t"/>
          </a:scene3d>
          <a:sp3d extrusionH="508000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929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-6520"/>
            <a:ext cx="9004300" cy="883614"/>
            <a:chOff x="0" y="-6520"/>
            <a:chExt cx="9004300" cy="702246"/>
          </a:xfrm>
        </p:grpSpPr>
        <p:sp>
          <p:nvSpPr>
            <p:cNvPr id="43" name="직사각형 42"/>
            <p:cNvSpPr/>
            <p:nvPr/>
          </p:nvSpPr>
          <p:spPr>
            <a:xfrm>
              <a:off x="0" y="353520"/>
              <a:ext cx="9004300" cy="342206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0" y="-6520"/>
              <a:ext cx="9004300" cy="64807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53678" y="199405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01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06078" y="240938"/>
            <a:ext cx="27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문자열 함수</a:t>
            </a:r>
            <a:endParaRPr lang="ko-KR" altLang="en-US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 rot="2700000">
            <a:off x="371415" y="136517"/>
            <a:ext cx="558650" cy="558650"/>
          </a:xfrm>
          <a:prstGeom prst="rect">
            <a:avLst/>
          </a:prstGeom>
          <a:noFill/>
          <a:ln>
            <a:solidFill>
              <a:srgbClr val="FF3300"/>
            </a:solidFill>
          </a:ln>
          <a:effectLst/>
          <a:scene3d>
            <a:camera prst="orthographicFront"/>
            <a:lightRig rig="threePt" dir="t"/>
          </a:scene3d>
          <a:sp3d extrusionH="508000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3638054" y="284416"/>
            <a:ext cx="1872208" cy="323165"/>
            <a:chOff x="3854078" y="284416"/>
            <a:chExt cx="1872208" cy="323165"/>
          </a:xfrm>
        </p:grpSpPr>
        <p:sp>
          <p:nvSpPr>
            <p:cNvPr id="28" name="TextBox 27"/>
            <p:cNvSpPr txBox="1"/>
            <p:nvPr/>
          </p:nvSpPr>
          <p:spPr>
            <a:xfrm>
              <a:off x="3926086" y="284416"/>
              <a:ext cx="18002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3300"/>
                  </a:solidFill>
                </a:rPr>
                <a:t>문자열 함수</a:t>
              </a:r>
              <a:endPara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3300"/>
                </a:solidFill>
              </a:endParaRPr>
            </a:p>
          </p:txBody>
        </p:sp>
        <p:cxnSp>
          <p:nvCxnSpPr>
            <p:cNvPr id="29" name="직선 연결선 28"/>
            <p:cNvCxnSpPr/>
            <p:nvPr/>
          </p:nvCxnSpPr>
          <p:spPr>
            <a:xfrm>
              <a:off x="3854078" y="371591"/>
              <a:ext cx="0" cy="158826"/>
            </a:xfrm>
            <a:prstGeom prst="line">
              <a:avLst/>
            </a:prstGeom>
            <a:ln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/>
          <p:cNvSpPr txBox="1"/>
          <p:nvPr/>
        </p:nvSpPr>
        <p:spPr>
          <a:xfrm>
            <a:off x="6590382" y="256327"/>
            <a:ext cx="2393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889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ALTER  Head </a:t>
            </a: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889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First SQL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88900" dist="50800" dir="2700000" algn="tl" rotWithShape="0">
                  <a:prstClr val="black">
                    <a:alpha val="47000"/>
                  </a:prst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55714" y="2106980"/>
            <a:ext cx="2662260" cy="435648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RIGHT</a:t>
            </a:r>
            <a:r>
              <a:rPr lang="en-US" altLang="ko-KR" sz="200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(</a:t>
            </a:r>
            <a:r>
              <a:rPr lang="ko-KR" altLang="en-US" sz="200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열 이름</a:t>
            </a:r>
            <a:r>
              <a:rPr lang="en-US" altLang="ko-KR" sz="200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숫자</a:t>
            </a:r>
            <a:r>
              <a:rPr lang="en-US" altLang="ko-KR" sz="200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20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53678" y="2902668"/>
            <a:ext cx="2662260" cy="455216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LEFT</a:t>
            </a:r>
            <a:r>
              <a:rPr lang="en-US" altLang="ko-KR" sz="200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(</a:t>
            </a:r>
            <a:r>
              <a:rPr lang="ko-KR" altLang="en-US" sz="200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열 이름</a:t>
            </a:r>
            <a:r>
              <a:rPr lang="en-US" altLang="ko-KR" sz="200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숫자</a:t>
            </a:r>
            <a:r>
              <a:rPr lang="en-US" altLang="ko-KR" sz="200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20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061990" y="2106980"/>
            <a:ext cx="5328592" cy="435648"/>
          </a:xfrm>
          <a:prstGeom prst="rect">
            <a:avLst/>
          </a:prstGeom>
          <a:noFill/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61990" y="2144784"/>
            <a:ext cx="326082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열의 오른쪽에서부터 일부 문자들을 선택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061990" y="2902668"/>
            <a:ext cx="5328592" cy="435648"/>
          </a:xfrm>
          <a:prstGeom prst="rect">
            <a:avLst/>
          </a:prstGeom>
          <a:noFill/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61990" y="2925836"/>
            <a:ext cx="308770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열의 왼쪽에서부터 일부 문자들을 선택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142110" y="3622748"/>
            <a:ext cx="4248472" cy="638721"/>
          </a:xfrm>
          <a:prstGeom prst="rect">
            <a:avLst/>
          </a:prstGeom>
          <a:noFill/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142110" y="3636566"/>
            <a:ext cx="42484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열 안의 작은 따옴표 안의 문자열을 찾아 그 앞의 모든 </a:t>
            </a:r>
            <a:endParaRPr lang="en-US" altLang="ko-KR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문자열을 반환 </a:t>
            </a:r>
            <a:r>
              <a:rPr lang="en-US" altLang="ko-KR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숫자는 특정 문자의 순서를 뜻함</a:t>
            </a:r>
            <a:r>
              <a:rPr lang="en-US" altLang="ko-KR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140074" y="4558852"/>
            <a:ext cx="4248472" cy="638721"/>
          </a:xfrm>
          <a:prstGeom prst="rect">
            <a:avLst/>
          </a:prstGeom>
          <a:noFill/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140074" y="4582021"/>
            <a:ext cx="42505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작은 따옴표 안의 문자열에서 숫자만큼의 순서인 문자에서부터 시작해 길이만큼 문자열을 반환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17674" y="1165126"/>
            <a:ext cx="8172908" cy="576064"/>
          </a:xfrm>
          <a:prstGeom prst="rect">
            <a:avLst/>
          </a:prstGeom>
          <a:solidFill>
            <a:srgbClr val="FF33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SELECT</a:t>
            </a:r>
            <a:r>
              <a:rPr lang="en-US" altLang="ko-KR" sz="2400" b="1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RIGHT (</a:t>
            </a:r>
            <a:r>
              <a:rPr lang="ko-KR" altLang="en-US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열 이름</a:t>
            </a:r>
            <a:r>
              <a:rPr lang="en-US" altLang="ko-KR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숫자</a:t>
            </a:r>
            <a:r>
              <a:rPr lang="en-US" altLang="ko-KR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en-US" altLang="ko-KR" sz="240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FROM </a:t>
            </a:r>
            <a:r>
              <a:rPr lang="ko-KR" altLang="en-US" sz="240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테이블 명</a:t>
            </a:r>
            <a:endParaRPr lang="ko-KR" altLang="en-US" sz="24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55714" y="4621510"/>
            <a:ext cx="3742380" cy="455216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SUBSTRING</a:t>
            </a:r>
            <a:r>
              <a:rPr lang="en-US" altLang="ko-KR" sz="16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(</a:t>
            </a:r>
            <a:r>
              <a:rPr lang="en-US" altLang="ko-KR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sz="16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문자열</a:t>
            </a:r>
            <a:r>
              <a:rPr lang="en-US" altLang="ko-KR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’</a:t>
            </a:r>
            <a:r>
              <a:rPr lang="en-US" altLang="ko-KR" sz="16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숫자</a:t>
            </a:r>
            <a:r>
              <a:rPr lang="en-US" altLang="ko-KR" sz="16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길이</a:t>
            </a:r>
            <a:r>
              <a:rPr lang="en-US" altLang="ko-KR" sz="16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53678" y="3714500"/>
            <a:ext cx="3742380" cy="455216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SUBSTRING_INDEX</a:t>
            </a:r>
            <a:r>
              <a:rPr lang="en-US" altLang="ko-KR" sz="16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(</a:t>
            </a:r>
            <a:r>
              <a:rPr lang="ko-KR" altLang="en-US" sz="16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열 이름</a:t>
            </a:r>
            <a:r>
              <a:rPr lang="en-US" altLang="ko-KR" sz="16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en-US" altLang="ko-KR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sz="16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특정 문자</a:t>
            </a:r>
            <a:r>
              <a:rPr lang="en-US" altLang="ko-KR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’</a:t>
            </a:r>
            <a:r>
              <a:rPr lang="en-US" altLang="ko-KR" sz="16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숫자</a:t>
            </a:r>
            <a:r>
              <a:rPr lang="en-US" altLang="ko-KR" sz="16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374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-6520"/>
            <a:ext cx="9004300" cy="883614"/>
            <a:chOff x="0" y="-6520"/>
            <a:chExt cx="9004300" cy="702246"/>
          </a:xfrm>
        </p:grpSpPr>
        <p:sp>
          <p:nvSpPr>
            <p:cNvPr id="43" name="직사각형 42"/>
            <p:cNvSpPr/>
            <p:nvPr/>
          </p:nvSpPr>
          <p:spPr>
            <a:xfrm>
              <a:off x="0" y="353520"/>
              <a:ext cx="9004300" cy="342206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0" y="-6520"/>
              <a:ext cx="9004300" cy="64807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53678" y="199405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01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06078" y="240938"/>
            <a:ext cx="27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문자열 함수</a:t>
            </a:r>
            <a:endParaRPr lang="ko-KR" altLang="en-US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 rot="2700000">
            <a:off x="371415" y="136517"/>
            <a:ext cx="558650" cy="558650"/>
          </a:xfrm>
          <a:prstGeom prst="rect">
            <a:avLst/>
          </a:prstGeom>
          <a:noFill/>
          <a:ln>
            <a:solidFill>
              <a:srgbClr val="FF3300"/>
            </a:solidFill>
          </a:ln>
          <a:effectLst/>
          <a:scene3d>
            <a:camera prst="orthographicFront"/>
            <a:lightRig rig="threePt" dir="t"/>
          </a:scene3d>
          <a:sp3d extrusionH="508000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3638054" y="284416"/>
            <a:ext cx="1872208" cy="323165"/>
            <a:chOff x="3854078" y="284416"/>
            <a:chExt cx="1872208" cy="323165"/>
          </a:xfrm>
        </p:grpSpPr>
        <p:sp>
          <p:nvSpPr>
            <p:cNvPr id="28" name="TextBox 27"/>
            <p:cNvSpPr txBox="1"/>
            <p:nvPr/>
          </p:nvSpPr>
          <p:spPr>
            <a:xfrm>
              <a:off x="3926086" y="284416"/>
              <a:ext cx="18002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3300"/>
                  </a:solidFill>
                </a:rPr>
                <a:t>문자열 함수</a:t>
              </a:r>
              <a:endPara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3300"/>
                </a:solidFill>
              </a:endParaRPr>
            </a:p>
          </p:txBody>
        </p:sp>
        <p:cxnSp>
          <p:nvCxnSpPr>
            <p:cNvPr id="29" name="직선 연결선 28"/>
            <p:cNvCxnSpPr/>
            <p:nvPr/>
          </p:nvCxnSpPr>
          <p:spPr>
            <a:xfrm>
              <a:off x="3854078" y="371591"/>
              <a:ext cx="0" cy="158826"/>
            </a:xfrm>
            <a:prstGeom prst="line">
              <a:avLst/>
            </a:prstGeom>
            <a:ln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/>
          <p:cNvSpPr txBox="1"/>
          <p:nvPr/>
        </p:nvSpPr>
        <p:spPr>
          <a:xfrm>
            <a:off x="6590382" y="256327"/>
            <a:ext cx="2393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889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ALTER  Head </a:t>
            </a: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889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First SQL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88900" dist="50800" dir="2700000" algn="tl" rotWithShape="0">
                  <a:prstClr val="black">
                    <a:alpha val="47000"/>
                  </a:prst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55714" y="3586630"/>
            <a:ext cx="2662260" cy="435648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LTRIM</a:t>
            </a:r>
            <a:r>
              <a:rPr lang="en-US" altLang="ko-KR" sz="200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en-US" altLang="ko-K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‘  </a:t>
            </a:r>
            <a:r>
              <a:rPr lang="ko-KR" altLang="en-US" sz="200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문자열</a:t>
            </a:r>
            <a:r>
              <a:rPr lang="en-US" altLang="ko-K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’</a:t>
            </a:r>
            <a:r>
              <a:rPr lang="en-US" altLang="ko-KR" sz="200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20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061990" y="3586630"/>
            <a:ext cx="5328592" cy="435648"/>
          </a:xfrm>
          <a:prstGeom prst="rect">
            <a:avLst/>
          </a:prstGeom>
          <a:noFill/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61990" y="3624434"/>
            <a:ext cx="399500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문자열의 앞</a:t>
            </a:r>
            <a:r>
              <a:rPr lang="en-US" altLang="ko-KR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왼쪽부분</a:t>
            </a:r>
            <a:r>
              <a:rPr lang="en-US" altLang="ko-KR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에 있는 공백 문자들을 제거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53678" y="5030390"/>
            <a:ext cx="2662260" cy="455216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LENGTH</a:t>
            </a:r>
            <a:r>
              <a:rPr lang="en-US" altLang="ko-KR" sz="200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en-US" altLang="ko-K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sz="200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문자열</a:t>
            </a:r>
            <a:r>
              <a:rPr lang="en-US" altLang="ko-K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’</a:t>
            </a:r>
            <a:r>
              <a:rPr lang="en-US" altLang="ko-KR" sz="200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20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061990" y="5030390"/>
            <a:ext cx="5328592" cy="435648"/>
          </a:xfrm>
          <a:prstGeom prst="rect">
            <a:avLst/>
          </a:prstGeom>
          <a:noFill/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121467" y="5059655"/>
            <a:ext cx="206178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문자열의 문자 수를 반환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53678" y="4306710"/>
            <a:ext cx="2662260" cy="435648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RTRIM</a:t>
            </a:r>
            <a:r>
              <a:rPr lang="en-US" altLang="ko-KR" sz="200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en-US" altLang="ko-K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sz="200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문자열    </a:t>
            </a:r>
            <a:r>
              <a:rPr lang="en-US" altLang="ko-K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’</a:t>
            </a:r>
            <a:r>
              <a:rPr lang="en-US" altLang="ko-KR" sz="200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20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059954" y="4306710"/>
            <a:ext cx="5328592" cy="435648"/>
          </a:xfrm>
          <a:prstGeom prst="rect">
            <a:avLst/>
          </a:prstGeom>
          <a:noFill/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59954" y="4344514"/>
            <a:ext cx="415690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문자열의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뒤</a:t>
            </a:r>
            <a:r>
              <a:rPr lang="en-US" altLang="ko-KR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오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른</a:t>
            </a:r>
            <a:r>
              <a:rPr lang="ko-KR" altLang="en-US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쪽부분</a:t>
            </a:r>
            <a:r>
              <a:rPr lang="en-US" altLang="ko-KR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에 있는 공백 문자들을 제거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53678" y="2798142"/>
            <a:ext cx="2662260" cy="455216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REVERSE</a:t>
            </a:r>
            <a:r>
              <a:rPr lang="en-US" altLang="ko-KR" sz="200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(</a:t>
            </a:r>
            <a:r>
              <a:rPr lang="en-US" altLang="ko-K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sz="200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문자열</a:t>
            </a:r>
            <a:r>
              <a:rPr lang="en-US" altLang="ko-K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’</a:t>
            </a:r>
            <a:r>
              <a:rPr lang="en-US" altLang="ko-KR" sz="200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20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061990" y="2798142"/>
            <a:ext cx="5328592" cy="435648"/>
          </a:xfrm>
          <a:prstGeom prst="rect">
            <a:avLst/>
          </a:prstGeom>
          <a:noFill/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121467" y="2827407"/>
            <a:ext cx="220124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문자열의 순서를 역순으로</a:t>
            </a:r>
            <a:r>
              <a:rPr lang="en-US" altLang="ko-KR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!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55714" y="1381150"/>
            <a:ext cx="2662260" cy="435648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UPPER</a:t>
            </a:r>
            <a:r>
              <a:rPr lang="en-US" altLang="ko-KR" sz="200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(</a:t>
            </a:r>
            <a:r>
              <a:rPr lang="en-US" altLang="ko-K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sz="200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문자열</a:t>
            </a:r>
            <a:r>
              <a:rPr lang="en-US" altLang="ko-K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’</a:t>
            </a:r>
            <a:r>
              <a:rPr lang="en-US" altLang="ko-KR" sz="200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20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53678" y="2078062"/>
            <a:ext cx="2662260" cy="455216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LOWER</a:t>
            </a:r>
            <a:r>
              <a:rPr lang="en-US" altLang="ko-KR" sz="200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(</a:t>
            </a:r>
            <a:r>
              <a:rPr lang="en-US" altLang="ko-K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sz="200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문자열</a:t>
            </a:r>
            <a:r>
              <a:rPr lang="en-US" altLang="ko-K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’</a:t>
            </a:r>
            <a:r>
              <a:rPr lang="en-US" altLang="ko-KR" sz="200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20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061990" y="1381150"/>
            <a:ext cx="5328592" cy="435648"/>
          </a:xfrm>
          <a:prstGeom prst="rect">
            <a:avLst/>
          </a:prstGeom>
          <a:noFill/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061990" y="1418954"/>
            <a:ext cx="238879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문자열 모두를 대문자로 변환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061990" y="2078062"/>
            <a:ext cx="5328592" cy="435648"/>
          </a:xfrm>
          <a:prstGeom prst="rect">
            <a:avLst/>
          </a:prstGeom>
          <a:noFill/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121467" y="2107327"/>
            <a:ext cx="238238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문자열 모두를 소문자로 변환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741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004300" cy="63627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0" y="3889920"/>
            <a:ext cx="9004300" cy="65684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3678" y="2389262"/>
            <a:ext cx="5328592" cy="7078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4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ffectLst>
                  <a:outerShdw blurRad="88900" dist="50800" dir="2700000" algn="tl" rotWithShape="0">
                    <a:prstClr val="black">
                      <a:alpha val="47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고급 </a:t>
            </a:r>
            <a:r>
              <a:rPr lang="en-US" altLang="ko-KR" sz="4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ffectLst>
                  <a:outerShdw blurRad="88900" dist="50800" dir="2700000" algn="tl" rotWithShape="0">
                    <a:prstClr val="black">
                      <a:alpha val="47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SELECT</a:t>
            </a:r>
            <a:r>
              <a:rPr lang="ko-KR" altLang="en-US" sz="4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ffectLst>
                  <a:outerShdw blurRad="88900" dist="50800" dir="2700000" algn="tl" rotWithShape="0">
                    <a:prstClr val="black">
                      <a:alpha val="47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문</a:t>
            </a:r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88900" dist="50800" dir="2700000" algn="tl" rotWithShape="0">
                    <a:prstClr val="black">
                      <a:alpha val="47000"/>
                    </a:prst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88900" dist="50800" dir="2700000" algn="tl" rotWithShape="0">
                  <a:prstClr val="black">
                    <a:alpha val="47000"/>
                  </a:prst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rot="2700000">
            <a:off x="7936032" y="960951"/>
            <a:ext cx="586717" cy="586717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  <a:effectLst/>
          <a:scene3d>
            <a:camera prst="orthographicFront"/>
            <a:lightRig rig="threePt" dir="t"/>
          </a:scene3d>
          <a:sp3d extrusionH="254000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 rot="2700000">
            <a:off x="6553105" y="1932939"/>
            <a:ext cx="1621216" cy="1621216"/>
          </a:xfrm>
          <a:prstGeom prst="rect">
            <a:avLst/>
          </a:prstGeom>
          <a:noFill/>
          <a:ln>
            <a:solidFill>
              <a:srgbClr val="FF3300"/>
            </a:solidFill>
          </a:ln>
          <a:effectLst/>
          <a:scene3d>
            <a:camera prst="orthographicFront"/>
            <a:lightRig rig="threePt" dir="t"/>
          </a:scene3d>
          <a:sp3d extrusionH="508000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06406" y="4066932"/>
            <a:ext cx="1585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889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Head First SQL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88900" dist="50800" dir="2700000" algn="tl" rotWithShape="0">
                  <a:prstClr val="black">
                    <a:alpha val="47000"/>
                  </a:prst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966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/>
          <p:cNvGrpSpPr/>
          <p:nvPr/>
        </p:nvGrpSpPr>
        <p:grpSpPr>
          <a:xfrm>
            <a:off x="0" y="-6520"/>
            <a:ext cx="9004300" cy="883614"/>
            <a:chOff x="0" y="-6520"/>
            <a:chExt cx="9004300" cy="702246"/>
          </a:xfrm>
        </p:grpSpPr>
        <p:sp>
          <p:nvSpPr>
            <p:cNvPr id="43" name="직사각형 42"/>
            <p:cNvSpPr/>
            <p:nvPr/>
          </p:nvSpPr>
          <p:spPr>
            <a:xfrm>
              <a:off x="0" y="353520"/>
              <a:ext cx="9004300" cy="342206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0" y="-6520"/>
              <a:ext cx="9004300" cy="64807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53678" y="199405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02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 rot="2700000">
            <a:off x="371415" y="136517"/>
            <a:ext cx="558650" cy="558650"/>
          </a:xfrm>
          <a:prstGeom prst="rect">
            <a:avLst/>
          </a:prstGeom>
          <a:noFill/>
          <a:ln>
            <a:solidFill>
              <a:srgbClr val="FF3300"/>
            </a:solidFill>
          </a:ln>
          <a:effectLst/>
          <a:scene3d>
            <a:camera prst="orthographicFront"/>
            <a:lightRig rig="threePt" dir="t"/>
          </a:scene3d>
          <a:sp3d extrusionH="508000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4"/>
          <p:cNvGrpSpPr/>
          <p:nvPr/>
        </p:nvGrpSpPr>
        <p:grpSpPr>
          <a:xfrm>
            <a:off x="3998094" y="284416"/>
            <a:ext cx="2016224" cy="338554"/>
            <a:chOff x="3854078" y="284416"/>
            <a:chExt cx="2016224" cy="338554"/>
          </a:xfrm>
        </p:grpSpPr>
        <p:sp>
          <p:nvSpPr>
            <p:cNvPr id="28" name="TextBox 27"/>
            <p:cNvSpPr txBox="1"/>
            <p:nvPr/>
          </p:nvSpPr>
          <p:spPr>
            <a:xfrm>
              <a:off x="3926086" y="284416"/>
              <a:ext cx="19442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3300"/>
                  </a:solidFill>
                </a:rPr>
                <a:t>카테고리 분류</a:t>
              </a:r>
              <a:endPara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3300"/>
                </a:solidFill>
              </a:endParaRPr>
            </a:p>
          </p:txBody>
        </p:sp>
        <p:cxnSp>
          <p:nvCxnSpPr>
            <p:cNvPr id="29" name="직선 연결선 28"/>
            <p:cNvCxnSpPr/>
            <p:nvPr/>
          </p:nvCxnSpPr>
          <p:spPr>
            <a:xfrm>
              <a:off x="3854078" y="371591"/>
              <a:ext cx="0" cy="158826"/>
            </a:xfrm>
            <a:prstGeom prst="line">
              <a:avLst/>
            </a:prstGeom>
            <a:ln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1306078" y="240938"/>
            <a:ext cx="27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방법</a:t>
            </a:r>
            <a:r>
              <a:rPr lang="en-US" altLang="ko-KR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795458" y="250508"/>
            <a:ext cx="3243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889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889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고급 </a:t>
            </a:r>
            <a:r>
              <a:rPr lang="en-US" altLang="ko-KR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889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SELECT  </a:t>
            </a:r>
            <a:r>
              <a:rPr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889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문 </a:t>
            </a:r>
            <a:r>
              <a:rPr lang="en-US" altLang="ko-KR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889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Head </a:t>
            </a: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889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First SQL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88900" dist="50800" dir="2700000" algn="tl" rotWithShape="0">
                  <a:prstClr val="black">
                    <a:alpha val="47000"/>
                  </a:prst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10" y="1168177"/>
            <a:ext cx="5758604" cy="2285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12144" y="805086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Movie_table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37580" y="3541390"/>
            <a:ext cx="2662260" cy="435648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방법</a:t>
            </a:r>
            <a:r>
              <a:rPr lang="en-US" altLang="ko-K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5714" y="3977038"/>
            <a:ext cx="8515771" cy="22467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ALTER TABLE 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movie_table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ADD COLUMN category VARCHAR(10);</a:t>
            </a:r>
          </a:p>
          <a:p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UPDATE 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movie_table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SET category = 'drama' where drama ='T';</a:t>
            </a:r>
          </a:p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UPDATE 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movie_table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SET category = 'comedy' where comedy ='T';</a:t>
            </a:r>
          </a:p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UPDATE 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movie_table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SET category = 'action' where action ='T';</a:t>
            </a:r>
          </a:p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UPDATE 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movie_table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SET category = 'horror' where gore ='T';</a:t>
            </a:r>
          </a:p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UPDATE 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movie_table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SET category = '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scifi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 where 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scifi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='T';</a:t>
            </a:r>
          </a:p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UPDATE 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movie_table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SET category = 'family' where 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for_kids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='T';</a:t>
            </a:r>
          </a:p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UPDATE 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movie_table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SET category = 'family' where cartoon ='T' AND rating='G';</a:t>
            </a:r>
          </a:p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UPDATE 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movie_table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SET category = '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misc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 where cartoon ='T' AND rating &lt;&gt;'G';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899840" y="3759214"/>
            <a:ext cx="2662260" cy="217824"/>
          </a:xfrm>
          <a:prstGeom prst="rect">
            <a:avLst/>
          </a:prstGeom>
          <a:solidFill>
            <a:srgbClr val="FF33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방법</a:t>
            </a:r>
            <a:r>
              <a:rPr lang="en-US" altLang="ko-KR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endParaRPr lang="ko-KR" altLang="en-US" sz="16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6117904" y="3831222"/>
            <a:ext cx="2674863" cy="112576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순서가  분류할 때 영향을 미친다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022" y="1147316"/>
            <a:ext cx="1019175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925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/>
          <p:cNvGrpSpPr/>
          <p:nvPr/>
        </p:nvGrpSpPr>
        <p:grpSpPr>
          <a:xfrm>
            <a:off x="0" y="-6520"/>
            <a:ext cx="9004300" cy="883614"/>
            <a:chOff x="0" y="-6520"/>
            <a:chExt cx="9004300" cy="702246"/>
          </a:xfrm>
        </p:grpSpPr>
        <p:sp>
          <p:nvSpPr>
            <p:cNvPr id="43" name="직사각형 42"/>
            <p:cNvSpPr/>
            <p:nvPr/>
          </p:nvSpPr>
          <p:spPr>
            <a:xfrm>
              <a:off x="0" y="353520"/>
              <a:ext cx="9004300" cy="342206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0" y="-6520"/>
              <a:ext cx="9004300" cy="64807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53678" y="199405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02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 rot="2700000">
            <a:off x="371415" y="136517"/>
            <a:ext cx="558650" cy="558650"/>
          </a:xfrm>
          <a:prstGeom prst="rect">
            <a:avLst/>
          </a:prstGeom>
          <a:noFill/>
          <a:ln>
            <a:solidFill>
              <a:srgbClr val="FF3300"/>
            </a:solidFill>
          </a:ln>
          <a:effectLst/>
          <a:scene3d>
            <a:camera prst="orthographicFront"/>
            <a:lightRig rig="threePt" dir="t"/>
          </a:scene3d>
          <a:sp3d extrusionH="508000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4"/>
          <p:cNvGrpSpPr/>
          <p:nvPr/>
        </p:nvGrpSpPr>
        <p:grpSpPr>
          <a:xfrm>
            <a:off x="3998094" y="284416"/>
            <a:ext cx="2016224" cy="338554"/>
            <a:chOff x="3854078" y="284416"/>
            <a:chExt cx="2016224" cy="338554"/>
          </a:xfrm>
        </p:grpSpPr>
        <p:sp>
          <p:nvSpPr>
            <p:cNvPr id="28" name="TextBox 27"/>
            <p:cNvSpPr txBox="1"/>
            <p:nvPr/>
          </p:nvSpPr>
          <p:spPr>
            <a:xfrm>
              <a:off x="3926086" y="284416"/>
              <a:ext cx="19442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3300"/>
                  </a:solidFill>
                </a:rPr>
                <a:t>카테고리 분류</a:t>
              </a:r>
              <a:endPara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3300"/>
                </a:solidFill>
              </a:endParaRPr>
            </a:p>
          </p:txBody>
        </p:sp>
        <p:cxnSp>
          <p:nvCxnSpPr>
            <p:cNvPr id="29" name="직선 연결선 28"/>
            <p:cNvCxnSpPr/>
            <p:nvPr/>
          </p:nvCxnSpPr>
          <p:spPr>
            <a:xfrm>
              <a:off x="3854078" y="371591"/>
              <a:ext cx="0" cy="158826"/>
            </a:xfrm>
            <a:prstGeom prst="line">
              <a:avLst/>
            </a:prstGeom>
            <a:ln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1306078" y="240938"/>
            <a:ext cx="27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CASE</a:t>
            </a:r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문을 이용한 방법</a:t>
            </a:r>
            <a:r>
              <a:rPr lang="en-US" altLang="ko-KR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10" y="1168177"/>
            <a:ext cx="5758604" cy="2285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12144" y="805086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Movie_table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37580" y="3759214"/>
            <a:ext cx="2662260" cy="214224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방법</a:t>
            </a:r>
            <a:r>
              <a:rPr lang="en-US" altLang="ko-KR" sz="1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endParaRPr lang="ko-KR" altLang="en-US" sz="16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5714" y="3977038"/>
            <a:ext cx="8515771" cy="2308324"/>
          </a:xfrm>
          <a:prstGeom prst="rect">
            <a:avLst/>
          </a:prstGeom>
          <a:ln>
            <a:solidFill>
              <a:srgbClr val="FF3300">
                <a:alpha val="6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UPDATE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movie_table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SET category=</a:t>
            </a:r>
          </a:p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CASE</a:t>
            </a:r>
          </a:p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WHEN drama ='T' THEN 'drama'</a:t>
            </a:r>
          </a:p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WHEN comedy ='T' THEN 'comedy'</a:t>
            </a:r>
          </a:p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WHEN action ='T' THEN 'drama'</a:t>
            </a:r>
          </a:p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WHEN gore ='T' THEN 'gore'</a:t>
            </a:r>
          </a:p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WHEN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scifi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='T' THEN '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scifi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</a:p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WHEN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for_kids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='T' THEN 'family'</a:t>
            </a:r>
          </a:p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WHEN  cartoon ='T' AND rating = 'G' THEN 'family'</a:t>
            </a:r>
          </a:p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ELSE 'MISC'</a:t>
            </a:r>
          </a:p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END;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899840" y="3541390"/>
            <a:ext cx="2662260" cy="435648"/>
          </a:xfrm>
          <a:prstGeom prst="rect">
            <a:avLst/>
          </a:prstGeom>
          <a:solidFill>
            <a:srgbClr val="FF33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방법</a:t>
            </a:r>
            <a:r>
              <a:rPr lang="en-US" altLang="ko-KR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endParaRPr lang="ko-KR" altLang="en-US" sz="20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93" y="1525166"/>
            <a:ext cx="5076825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022" y="1147316"/>
            <a:ext cx="1019175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5795458" y="250508"/>
            <a:ext cx="3243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889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889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고급 </a:t>
            </a:r>
            <a:r>
              <a:rPr lang="en-US" altLang="ko-KR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889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SELECT  </a:t>
            </a:r>
            <a:r>
              <a:rPr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889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문 </a:t>
            </a:r>
            <a:r>
              <a:rPr lang="en-US" altLang="ko-KR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889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Head </a:t>
            </a: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889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First SQL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88900" dist="50800" dir="2700000" algn="tl" rotWithShape="0">
                  <a:prstClr val="black">
                    <a:alpha val="47000"/>
                  </a:prst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516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/>
          <p:cNvGrpSpPr/>
          <p:nvPr/>
        </p:nvGrpSpPr>
        <p:grpSpPr>
          <a:xfrm>
            <a:off x="0" y="-6520"/>
            <a:ext cx="9004300" cy="883614"/>
            <a:chOff x="0" y="-6520"/>
            <a:chExt cx="9004300" cy="702246"/>
          </a:xfrm>
        </p:grpSpPr>
        <p:sp>
          <p:nvSpPr>
            <p:cNvPr id="43" name="직사각형 42"/>
            <p:cNvSpPr/>
            <p:nvPr/>
          </p:nvSpPr>
          <p:spPr>
            <a:xfrm>
              <a:off x="0" y="353520"/>
              <a:ext cx="9004300" cy="342206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0" y="-6520"/>
              <a:ext cx="9004300" cy="64807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53678" y="199405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02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 rot="2700000">
            <a:off x="371415" y="136517"/>
            <a:ext cx="558650" cy="558650"/>
          </a:xfrm>
          <a:prstGeom prst="rect">
            <a:avLst/>
          </a:prstGeom>
          <a:noFill/>
          <a:ln>
            <a:solidFill>
              <a:srgbClr val="FF3300"/>
            </a:solidFill>
          </a:ln>
          <a:effectLst/>
          <a:scene3d>
            <a:camera prst="orthographicFront"/>
            <a:lightRig rig="threePt" dir="t"/>
          </a:scene3d>
          <a:sp3d extrusionH="508000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4"/>
          <p:cNvGrpSpPr/>
          <p:nvPr/>
        </p:nvGrpSpPr>
        <p:grpSpPr>
          <a:xfrm>
            <a:off x="3998094" y="284416"/>
            <a:ext cx="2016224" cy="338554"/>
            <a:chOff x="3854078" y="284416"/>
            <a:chExt cx="2016224" cy="338554"/>
          </a:xfrm>
        </p:grpSpPr>
        <p:sp>
          <p:nvSpPr>
            <p:cNvPr id="28" name="TextBox 27"/>
            <p:cNvSpPr txBox="1"/>
            <p:nvPr/>
          </p:nvSpPr>
          <p:spPr>
            <a:xfrm>
              <a:off x="3926086" y="284416"/>
              <a:ext cx="19442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3300"/>
                  </a:solidFill>
                </a:rPr>
                <a:t>정렬</a:t>
              </a:r>
              <a:endPara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3300"/>
                </a:solidFill>
              </a:endParaRPr>
            </a:p>
          </p:txBody>
        </p:sp>
        <p:cxnSp>
          <p:nvCxnSpPr>
            <p:cNvPr id="29" name="직선 연결선 28"/>
            <p:cNvCxnSpPr/>
            <p:nvPr/>
          </p:nvCxnSpPr>
          <p:spPr>
            <a:xfrm>
              <a:off x="3854078" y="371591"/>
              <a:ext cx="0" cy="158826"/>
            </a:xfrm>
            <a:prstGeom prst="line">
              <a:avLst/>
            </a:prstGeom>
            <a:ln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1306078" y="240938"/>
            <a:ext cx="27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ORDER BY</a:t>
            </a:r>
            <a:endParaRPr lang="ko-KR" altLang="en-US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33490" y="1153902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Movie_table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93" y="1525166"/>
            <a:ext cx="5076825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5795458" y="250508"/>
            <a:ext cx="3243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889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889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고급 </a:t>
            </a:r>
            <a:r>
              <a:rPr lang="en-US" altLang="ko-KR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889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SELECT  </a:t>
            </a:r>
            <a:r>
              <a:rPr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889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문 </a:t>
            </a:r>
            <a:r>
              <a:rPr lang="en-US" altLang="ko-KR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889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Head </a:t>
            </a: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889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First SQL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88900" dist="50800" dir="2700000" algn="tl" rotWithShape="0">
                  <a:prstClr val="black">
                    <a:alpha val="47000"/>
                  </a:prst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아래쪽 화살표 5"/>
          <p:cNvSpPr/>
          <p:nvPr/>
        </p:nvSpPr>
        <p:spPr>
          <a:xfrm>
            <a:off x="3206006" y="2893318"/>
            <a:ext cx="360040" cy="1008112"/>
          </a:xfrm>
          <a:prstGeom prst="downArrow">
            <a:avLst/>
          </a:pr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009876" y="2893318"/>
            <a:ext cx="4502150" cy="11695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altLang="ko-KR" sz="1400" dirty="0"/>
              <a:t>SELECT title, category </a:t>
            </a:r>
          </a:p>
          <a:p>
            <a:r>
              <a:rPr lang="en-US" altLang="ko-KR" sz="1400" dirty="0"/>
              <a:t>FROM </a:t>
            </a:r>
            <a:r>
              <a:rPr lang="en-US" altLang="ko-KR" sz="1400" dirty="0" err="1"/>
              <a:t>movie_table</a:t>
            </a:r>
            <a:endParaRPr lang="en-US" altLang="ko-KR" sz="1400" dirty="0"/>
          </a:p>
          <a:p>
            <a:r>
              <a:rPr lang="en-US" altLang="ko-KR" sz="1400" dirty="0"/>
              <a:t>WHERE</a:t>
            </a:r>
          </a:p>
          <a:p>
            <a:r>
              <a:rPr lang="en-US" altLang="ko-KR" sz="1400" dirty="0"/>
              <a:t>category='drama'</a:t>
            </a:r>
          </a:p>
          <a:p>
            <a:r>
              <a:rPr lang="en-US" altLang="ko-KR" sz="1400" u="sng" dirty="0"/>
              <a:t>ORDER BY</a:t>
            </a:r>
            <a:r>
              <a:rPr lang="en-US" altLang="ko-KR" sz="1400" dirty="0"/>
              <a:t> title;</a:t>
            </a:r>
            <a:endParaRPr lang="ko-KR" altLang="en-US" sz="1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151" y="4261470"/>
            <a:ext cx="2571750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21733" y="3089597"/>
            <a:ext cx="1556836" cy="6001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드라마에 속하는</a:t>
            </a:r>
            <a:r>
              <a:rPr lang="en-US" altLang="ko-KR" sz="16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endParaRPr lang="en-US" altLang="ko-KR" sz="1600" dirty="0" smtClean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1600" dirty="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영화를 찾을 때</a:t>
            </a:r>
            <a:endParaRPr lang="ko-KR" altLang="en-US" sz="1600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0" name="구름 모양 설명선 9"/>
          <p:cNvSpPr/>
          <p:nvPr/>
        </p:nvSpPr>
        <p:spPr>
          <a:xfrm>
            <a:off x="5366246" y="4261470"/>
            <a:ext cx="2880320" cy="1800200"/>
          </a:xfrm>
          <a:prstGeom prst="cloudCallout">
            <a:avLst>
              <a:gd name="adj1" fmla="val -66689"/>
              <a:gd name="adj2" fmla="val -6166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내림차순</a:t>
            </a:r>
            <a:r>
              <a:rPr lang="en-US" altLang="ko-KR" sz="1400" dirty="0" smtClean="0"/>
              <a:t>- DESC</a:t>
            </a:r>
          </a:p>
          <a:p>
            <a:pPr algn="ctr"/>
            <a:r>
              <a:rPr lang="ko-KR" altLang="en-US" sz="1400" dirty="0" smtClean="0"/>
              <a:t>오름차순</a:t>
            </a:r>
            <a:r>
              <a:rPr lang="en-US" altLang="ko-KR" sz="1400" dirty="0" smtClean="0"/>
              <a:t>- ASC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기본값</a:t>
            </a:r>
            <a:r>
              <a:rPr lang="en-US" altLang="ko-KR" sz="1100" dirty="0" smtClean="0"/>
              <a:t>)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407526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/>
          <p:cNvGrpSpPr/>
          <p:nvPr/>
        </p:nvGrpSpPr>
        <p:grpSpPr>
          <a:xfrm>
            <a:off x="0" y="-6520"/>
            <a:ext cx="9004300" cy="883614"/>
            <a:chOff x="0" y="-6520"/>
            <a:chExt cx="9004300" cy="702246"/>
          </a:xfrm>
        </p:grpSpPr>
        <p:sp>
          <p:nvSpPr>
            <p:cNvPr id="43" name="직사각형 42"/>
            <p:cNvSpPr/>
            <p:nvPr/>
          </p:nvSpPr>
          <p:spPr>
            <a:xfrm>
              <a:off x="0" y="353520"/>
              <a:ext cx="9004300" cy="342206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0" y="-6520"/>
              <a:ext cx="9004300" cy="64807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53678" y="199405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02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 rot="2700000">
            <a:off x="371415" y="136517"/>
            <a:ext cx="558650" cy="558650"/>
          </a:xfrm>
          <a:prstGeom prst="rect">
            <a:avLst/>
          </a:prstGeom>
          <a:noFill/>
          <a:ln>
            <a:solidFill>
              <a:srgbClr val="FF3300"/>
            </a:solidFill>
          </a:ln>
          <a:effectLst/>
          <a:scene3d>
            <a:camera prst="orthographicFront"/>
            <a:lightRig rig="threePt" dir="t"/>
          </a:scene3d>
          <a:sp3d extrusionH="508000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4"/>
          <p:cNvGrpSpPr/>
          <p:nvPr/>
        </p:nvGrpSpPr>
        <p:grpSpPr>
          <a:xfrm>
            <a:off x="3998094" y="284416"/>
            <a:ext cx="2016224" cy="338554"/>
            <a:chOff x="3854078" y="284416"/>
            <a:chExt cx="2016224" cy="338554"/>
          </a:xfrm>
        </p:grpSpPr>
        <p:sp>
          <p:nvSpPr>
            <p:cNvPr id="28" name="TextBox 27"/>
            <p:cNvSpPr txBox="1"/>
            <p:nvPr/>
          </p:nvSpPr>
          <p:spPr>
            <a:xfrm>
              <a:off x="3926086" y="284416"/>
              <a:ext cx="19442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3300"/>
                  </a:solidFill>
                </a:rPr>
                <a:t>그룹함수</a:t>
              </a:r>
              <a:endPara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3300"/>
                </a:solidFill>
              </a:endParaRPr>
            </a:p>
          </p:txBody>
        </p:sp>
        <p:cxnSp>
          <p:nvCxnSpPr>
            <p:cNvPr id="29" name="직선 연결선 28"/>
            <p:cNvCxnSpPr/>
            <p:nvPr/>
          </p:nvCxnSpPr>
          <p:spPr>
            <a:xfrm>
              <a:off x="3854078" y="371591"/>
              <a:ext cx="0" cy="158826"/>
            </a:xfrm>
            <a:prstGeom prst="line">
              <a:avLst/>
            </a:prstGeom>
            <a:ln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1306078" y="240938"/>
            <a:ext cx="27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합계</a:t>
            </a:r>
            <a:r>
              <a:rPr lang="en-US" altLang="ko-KR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, </a:t>
            </a:r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평균</a:t>
            </a:r>
            <a:r>
              <a:rPr lang="en-US" altLang="ko-KR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, </a:t>
            </a:r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행의 수</a:t>
            </a:r>
            <a:endParaRPr lang="ko-KR" altLang="en-US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5795458" y="250508"/>
            <a:ext cx="3243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889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889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고급 </a:t>
            </a:r>
            <a:r>
              <a:rPr lang="en-US" altLang="ko-KR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889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SELECT  </a:t>
            </a:r>
            <a:r>
              <a:rPr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889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문 </a:t>
            </a:r>
            <a:r>
              <a:rPr lang="en-US" altLang="ko-KR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889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Head </a:t>
            </a: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889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First SQL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88900" dist="50800" dir="2700000" algn="tl" rotWithShape="0">
                  <a:prstClr val="black">
                    <a:alpha val="47000"/>
                  </a:prst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14" y="1957214"/>
            <a:ext cx="3826469" cy="2775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1432208" y="1404124"/>
            <a:ext cx="147348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Cookie_sales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248472" y="3914785"/>
            <a:ext cx="4502150" cy="16619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altLang="ko-KR" dirty="0" smtClean="0"/>
              <a:t>SELECT </a:t>
            </a:r>
            <a:r>
              <a:rPr lang="en-US" altLang="ko-KR" dirty="0" err="1" smtClean="0"/>
              <a:t>first_name</a:t>
            </a:r>
            <a:r>
              <a:rPr lang="en-US" altLang="ko-KR" dirty="0" smtClean="0"/>
              <a:t>, </a:t>
            </a:r>
            <a:r>
              <a:rPr lang="en-US" altLang="ko-KR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</a:t>
            </a:r>
            <a:r>
              <a:rPr lang="en-US" altLang="ko-KR" dirty="0" smtClean="0"/>
              <a:t>(sales), </a:t>
            </a:r>
            <a:r>
              <a:rPr lang="en-US" altLang="ko-KR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AVG</a:t>
            </a:r>
            <a:r>
              <a:rPr lang="en-US" altLang="ko-KR" dirty="0"/>
              <a:t>(sales) , </a:t>
            </a:r>
            <a:r>
              <a:rPr lang="en-US" altLang="ko-K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COUNT</a:t>
            </a:r>
            <a:r>
              <a:rPr lang="en-US" altLang="ko-KR" dirty="0"/>
              <a:t>(sales)</a:t>
            </a:r>
            <a:endParaRPr lang="en-US" altLang="ko-KR" dirty="0" smtClean="0"/>
          </a:p>
          <a:p>
            <a:r>
              <a:rPr lang="en-US" altLang="ko-KR" dirty="0" smtClean="0"/>
              <a:t>FROM </a:t>
            </a:r>
            <a:r>
              <a:rPr lang="en-US" altLang="ko-KR" dirty="0" err="1" smtClean="0"/>
              <a:t>cookie_sales</a:t>
            </a:r>
            <a:endParaRPr lang="en-US" altLang="ko-KR" dirty="0" smtClean="0"/>
          </a:p>
          <a:p>
            <a:r>
              <a:rPr lang="en-US" altLang="ko-KR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 BY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dirty="0" err="1" smtClean="0"/>
              <a:t>first_name</a:t>
            </a:r>
            <a:endParaRPr lang="en-US" altLang="ko-KR" dirty="0" smtClean="0"/>
          </a:p>
          <a:p>
            <a:r>
              <a:rPr lang="en-US" altLang="ko-KR" dirty="0" smtClean="0"/>
              <a:t>ORDER BY 2 DESC</a:t>
            </a:r>
          </a:p>
          <a:p>
            <a:r>
              <a:rPr lang="en-US" altLang="ko-KR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</a:t>
            </a:r>
            <a:r>
              <a:rPr lang="en-US" altLang="ko-KR" dirty="0" smtClean="0"/>
              <a:t> 2;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4228182" y="3491971"/>
            <a:ext cx="1653348" cy="435648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합계와 평균</a:t>
            </a:r>
            <a:endParaRPr lang="ko-KR" altLang="en-US" sz="20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881530" y="3678887"/>
            <a:ext cx="1442996" cy="248732"/>
          </a:xfrm>
          <a:prstGeom prst="rect">
            <a:avLst/>
          </a:prstGeom>
          <a:solidFill>
            <a:srgbClr val="FF33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최대와 최소</a:t>
            </a:r>
            <a:endParaRPr lang="ko-KR" altLang="en-US" sz="16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307626" y="3666053"/>
            <a:ext cx="1442996" cy="248732"/>
          </a:xfrm>
          <a:prstGeom prst="rect">
            <a:avLst/>
          </a:prstGeom>
          <a:solidFill>
            <a:srgbClr val="92D05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중복제</a:t>
            </a:r>
            <a:r>
              <a:rPr lang="ko-KR" alt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거</a:t>
            </a:r>
            <a:endParaRPr lang="ko-KR" altLang="en-US" sz="16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409" y="2063688"/>
            <a:ext cx="3057525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571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/>
          <p:cNvGrpSpPr/>
          <p:nvPr/>
        </p:nvGrpSpPr>
        <p:grpSpPr>
          <a:xfrm>
            <a:off x="0" y="-6520"/>
            <a:ext cx="9004300" cy="883614"/>
            <a:chOff x="0" y="-6520"/>
            <a:chExt cx="9004300" cy="702246"/>
          </a:xfrm>
        </p:grpSpPr>
        <p:sp>
          <p:nvSpPr>
            <p:cNvPr id="43" name="직사각형 42"/>
            <p:cNvSpPr/>
            <p:nvPr/>
          </p:nvSpPr>
          <p:spPr>
            <a:xfrm>
              <a:off x="0" y="353520"/>
              <a:ext cx="9004300" cy="342206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0" y="-6520"/>
              <a:ext cx="9004300" cy="64807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53678" y="199405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02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 rot="2700000">
            <a:off x="371415" y="136517"/>
            <a:ext cx="558650" cy="558650"/>
          </a:xfrm>
          <a:prstGeom prst="rect">
            <a:avLst/>
          </a:prstGeom>
          <a:noFill/>
          <a:ln>
            <a:solidFill>
              <a:srgbClr val="FF3300"/>
            </a:solidFill>
          </a:ln>
          <a:effectLst/>
          <a:scene3d>
            <a:camera prst="orthographicFront"/>
            <a:lightRig rig="threePt" dir="t"/>
          </a:scene3d>
          <a:sp3d extrusionH="508000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4"/>
          <p:cNvGrpSpPr/>
          <p:nvPr/>
        </p:nvGrpSpPr>
        <p:grpSpPr>
          <a:xfrm>
            <a:off x="3998094" y="284416"/>
            <a:ext cx="2016224" cy="338554"/>
            <a:chOff x="3854078" y="284416"/>
            <a:chExt cx="2016224" cy="338554"/>
          </a:xfrm>
        </p:grpSpPr>
        <p:sp>
          <p:nvSpPr>
            <p:cNvPr id="28" name="TextBox 27"/>
            <p:cNvSpPr txBox="1"/>
            <p:nvPr/>
          </p:nvSpPr>
          <p:spPr>
            <a:xfrm>
              <a:off x="3926086" y="284416"/>
              <a:ext cx="19442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3300"/>
                  </a:solidFill>
                </a:rPr>
                <a:t>그룹함</a:t>
              </a: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3300"/>
                  </a:solidFill>
                </a:rPr>
                <a:t>수</a:t>
              </a:r>
              <a:endPara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3300"/>
                </a:solidFill>
              </a:endParaRPr>
            </a:p>
          </p:txBody>
        </p:sp>
        <p:cxnSp>
          <p:nvCxnSpPr>
            <p:cNvPr id="29" name="직선 연결선 28"/>
            <p:cNvCxnSpPr/>
            <p:nvPr/>
          </p:nvCxnSpPr>
          <p:spPr>
            <a:xfrm>
              <a:off x="3854078" y="371591"/>
              <a:ext cx="0" cy="158826"/>
            </a:xfrm>
            <a:prstGeom prst="line">
              <a:avLst/>
            </a:prstGeom>
            <a:ln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1306078" y="240938"/>
            <a:ext cx="27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최대와 최소</a:t>
            </a:r>
            <a:endParaRPr lang="ko-KR" altLang="en-US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5795458" y="250508"/>
            <a:ext cx="3243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889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889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고급 </a:t>
            </a:r>
            <a:r>
              <a:rPr lang="en-US" altLang="ko-KR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889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SELECT  </a:t>
            </a:r>
            <a:r>
              <a:rPr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889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문 </a:t>
            </a:r>
            <a:r>
              <a:rPr lang="en-US" altLang="ko-KR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889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Head </a:t>
            </a: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889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First SQL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88900" dist="50800" dir="2700000" algn="tl" rotWithShape="0">
                  <a:prstClr val="black">
                    <a:alpha val="47000"/>
                  </a:prst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14" y="1957214"/>
            <a:ext cx="3826469" cy="2775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1432208" y="1404124"/>
            <a:ext cx="147348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</a:rPr>
              <a:t>Cookie_sales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248472" y="3914785"/>
            <a:ext cx="4502150" cy="8771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altLang="ko-KR" dirty="0"/>
              <a:t>SELECT </a:t>
            </a:r>
            <a:r>
              <a:rPr lang="en-US" altLang="ko-KR" dirty="0" err="1"/>
              <a:t>first_name</a:t>
            </a:r>
            <a:r>
              <a:rPr lang="en-US" altLang="ko-KR" dirty="0"/>
              <a:t>, </a:t>
            </a:r>
            <a:r>
              <a:rPr lang="en-US" altLang="ko-K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</a:t>
            </a:r>
            <a:r>
              <a:rPr lang="en-US" altLang="ko-KR" dirty="0"/>
              <a:t>(sales), </a:t>
            </a:r>
            <a:r>
              <a:rPr lang="en-US" altLang="ko-K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</a:t>
            </a:r>
            <a:r>
              <a:rPr lang="en-US" altLang="ko-KR" dirty="0"/>
              <a:t>(sales)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cookie_sales</a:t>
            </a:r>
            <a:endParaRPr lang="en-US" altLang="ko-KR" dirty="0"/>
          </a:p>
          <a:p>
            <a:r>
              <a:rPr lang="en-US" altLang="ko-K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 BY</a:t>
            </a:r>
            <a:r>
              <a:rPr lang="en-US" altLang="ko-KR" dirty="0"/>
              <a:t> </a:t>
            </a:r>
            <a:r>
              <a:rPr lang="en-US" altLang="ko-KR" dirty="0" err="1"/>
              <a:t>first_name</a:t>
            </a:r>
            <a:r>
              <a:rPr lang="en-US" altLang="ko-KR" dirty="0"/>
              <a:t>;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4214118" y="3652698"/>
            <a:ext cx="1653348" cy="248732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합계와 평균</a:t>
            </a:r>
            <a:endParaRPr lang="ko-KR" altLang="en-US" sz="16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867466" y="3541390"/>
            <a:ext cx="1442996" cy="386229"/>
          </a:xfrm>
          <a:prstGeom prst="rect">
            <a:avLst/>
          </a:prstGeom>
          <a:solidFill>
            <a:srgbClr val="FF33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최대와 최소</a:t>
            </a:r>
            <a:endParaRPr lang="ko-KR" altLang="en-US" sz="20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307626" y="3666053"/>
            <a:ext cx="1442996" cy="248732"/>
          </a:xfrm>
          <a:prstGeom prst="rect">
            <a:avLst/>
          </a:prstGeom>
          <a:solidFill>
            <a:srgbClr val="92D05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중복제</a:t>
            </a:r>
            <a:r>
              <a:rPr lang="ko-KR" alt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거</a:t>
            </a:r>
            <a:endParaRPr lang="ko-KR" altLang="en-US" sz="16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182" y="1990725"/>
            <a:ext cx="30861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172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/>
          <p:cNvGrpSpPr/>
          <p:nvPr/>
        </p:nvGrpSpPr>
        <p:grpSpPr>
          <a:xfrm>
            <a:off x="0" y="-6520"/>
            <a:ext cx="9004300" cy="883614"/>
            <a:chOff x="0" y="-6520"/>
            <a:chExt cx="9004300" cy="702246"/>
          </a:xfrm>
        </p:grpSpPr>
        <p:sp>
          <p:nvSpPr>
            <p:cNvPr id="43" name="직사각형 42"/>
            <p:cNvSpPr/>
            <p:nvPr/>
          </p:nvSpPr>
          <p:spPr>
            <a:xfrm>
              <a:off x="0" y="353520"/>
              <a:ext cx="9004300" cy="342206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0" y="-6520"/>
              <a:ext cx="9004300" cy="64807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53678" y="199405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02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 rot="2700000">
            <a:off x="371415" y="136517"/>
            <a:ext cx="558650" cy="558650"/>
          </a:xfrm>
          <a:prstGeom prst="rect">
            <a:avLst/>
          </a:prstGeom>
          <a:noFill/>
          <a:ln>
            <a:solidFill>
              <a:srgbClr val="FF3300"/>
            </a:solidFill>
          </a:ln>
          <a:effectLst/>
          <a:scene3d>
            <a:camera prst="orthographicFront"/>
            <a:lightRig rig="threePt" dir="t"/>
          </a:scene3d>
          <a:sp3d extrusionH="508000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4"/>
          <p:cNvGrpSpPr/>
          <p:nvPr/>
        </p:nvGrpSpPr>
        <p:grpSpPr>
          <a:xfrm>
            <a:off x="3998094" y="284416"/>
            <a:ext cx="2016224" cy="338554"/>
            <a:chOff x="3854078" y="284416"/>
            <a:chExt cx="2016224" cy="338554"/>
          </a:xfrm>
        </p:grpSpPr>
        <p:sp>
          <p:nvSpPr>
            <p:cNvPr id="28" name="TextBox 27"/>
            <p:cNvSpPr txBox="1"/>
            <p:nvPr/>
          </p:nvSpPr>
          <p:spPr>
            <a:xfrm>
              <a:off x="3926086" y="284416"/>
              <a:ext cx="19442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3300"/>
                  </a:solidFill>
                </a:rPr>
                <a:t>그룹함</a:t>
              </a: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3300"/>
                  </a:solidFill>
                </a:rPr>
                <a:t>수</a:t>
              </a:r>
              <a:endPara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3300"/>
                </a:solidFill>
              </a:endParaRPr>
            </a:p>
          </p:txBody>
        </p:sp>
        <p:cxnSp>
          <p:nvCxnSpPr>
            <p:cNvPr id="29" name="직선 연결선 28"/>
            <p:cNvCxnSpPr/>
            <p:nvPr/>
          </p:nvCxnSpPr>
          <p:spPr>
            <a:xfrm>
              <a:off x="3854078" y="371591"/>
              <a:ext cx="0" cy="158826"/>
            </a:xfrm>
            <a:prstGeom prst="line">
              <a:avLst/>
            </a:prstGeom>
            <a:ln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1306078" y="240938"/>
            <a:ext cx="27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중복제</a:t>
            </a: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거</a:t>
            </a:r>
            <a:endParaRPr lang="ko-KR" altLang="en-US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5795458" y="250508"/>
            <a:ext cx="3243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889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889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고급 </a:t>
            </a:r>
            <a:r>
              <a:rPr lang="en-US" altLang="ko-KR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889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SELECT  </a:t>
            </a:r>
            <a:r>
              <a:rPr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889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문 </a:t>
            </a:r>
            <a:r>
              <a:rPr lang="en-US" altLang="ko-KR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889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Head </a:t>
            </a: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889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First SQL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88900" dist="50800" dir="2700000" algn="tl" rotWithShape="0">
                  <a:prstClr val="black">
                    <a:alpha val="47000"/>
                  </a:prst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304256" y="4536435"/>
            <a:ext cx="4502150" cy="8771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altLang="ko-KR" dirty="0"/>
              <a:t>SELECT </a:t>
            </a:r>
            <a:r>
              <a:rPr lang="en-US" altLang="ko-K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DISTINCT</a:t>
            </a:r>
            <a:r>
              <a:rPr lang="en-US" altLang="ko-KR" dirty="0"/>
              <a:t> </a:t>
            </a:r>
            <a:r>
              <a:rPr lang="en-US" altLang="ko-KR" dirty="0" err="1"/>
              <a:t>sale_date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cookie_sales</a:t>
            </a:r>
            <a:endParaRPr lang="en-US" altLang="ko-KR" dirty="0"/>
          </a:p>
          <a:p>
            <a:r>
              <a:rPr lang="en-US" altLang="ko-KR" dirty="0"/>
              <a:t>ORDER BY </a:t>
            </a:r>
            <a:r>
              <a:rPr lang="en-US" altLang="ko-KR" dirty="0" err="1"/>
              <a:t>sale_date</a:t>
            </a:r>
            <a:r>
              <a:rPr lang="en-US" altLang="ko-KR" dirty="0"/>
              <a:t>;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3937314" y="4300537"/>
            <a:ext cx="1442996" cy="248732"/>
          </a:xfrm>
          <a:prstGeom prst="rect">
            <a:avLst/>
          </a:prstGeom>
          <a:solidFill>
            <a:srgbClr val="FF33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최대와 최소</a:t>
            </a:r>
            <a:endParaRPr lang="ko-KR" altLang="en-US" sz="16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363410" y="4113621"/>
            <a:ext cx="1442996" cy="422814"/>
          </a:xfrm>
          <a:prstGeom prst="rect">
            <a:avLst/>
          </a:prstGeom>
          <a:solidFill>
            <a:srgbClr val="92D05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중복제</a:t>
            </a:r>
            <a:r>
              <a:rPr lang="ko-KR" alt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거</a:t>
            </a:r>
            <a:endParaRPr lang="ko-KR" altLang="en-US" sz="20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304256" y="4286775"/>
            <a:ext cx="1653348" cy="248732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합계와 평균</a:t>
            </a:r>
            <a:endParaRPr lang="ko-KR" altLang="en-US" sz="16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766" y="1194506"/>
            <a:ext cx="2009775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458" y="1467396"/>
            <a:ext cx="2562225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3868359" y="2071092"/>
            <a:ext cx="126758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686862" y="1450689"/>
            <a:ext cx="1630575" cy="3539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DISTINCT </a:t>
            </a:r>
            <a:r>
              <a:rPr lang="ko-KR" altLang="en-US" dirty="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추가</a:t>
            </a:r>
            <a:endParaRPr lang="ko-KR" altLang="en-US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571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3613398"/>
            <a:ext cx="9004300" cy="342206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004300" cy="390143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 rot="2700000">
            <a:off x="5234738" y="250470"/>
            <a:ext cx="1103448" cy="1103448"/>
          </a:xfrm>
          <a:prstGeom prst="rect">
            <a:avLst/>
          </a:prstGeom>
          <a:noFill/>
          <a:ln w="12700" cmpd="sng">
            <a:solidFill>
              <a:schemeClr val="bg1">
                <a:lumMod val="75000"/>
              </a:schemeClr>
            </a:solidFill>
            <a:prstDash val="sysDash"/>
          </a:ln>
          <a:effectLst>
            <a:outerShdw blurRad="368300" dist="50800" dir="27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extrusionH="444500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rot="2700000">
            <a:off x="8296071" y="508836"/>
            <a:ext cx="586717" cy="586717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  <a:effectLst/>
          <a:scene3d>
            <a:camera prst="orthographicFront"/>
            <a:lightRig rig="threePt" dir="t"/>
          </a:scene3d>
          <a:sp3d extrusionH="254000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 rot="2700000">
            <a:off x="6553105" y="1932939"/>
            <a:ext cx="1621216" cy="1621216"/>
          </a:xfrm>
          <a:prstGeom prst="rect">
            <a:avLst/>
          </a:prstGeom>
          <a:noFill/>
          <a:ln>
            <a:solidFill>
              <a:srgbClr val="FF3300"/>
            </a:solidFill>
          </a:ln>
          <a:effectLst/>
          <a:scene3d>
            <a:camera prst="orthographicFront"/>
            <a:lightRig rig="threePt" dir="t"/>
          </a:scene3d>
          <a:sp3d extrusionH="508000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 rot="2700000">
            <a:off x="6801579" y="240061"/>
            <a:ext cx="1124269" cy="1124269"/>
          </a:xfrm>
          <a:prstGeom prst="rect">
            <a:avLst/>
          </a:prstGeom>
          <a:noFill/>
          <a:ln>
            <a:solidFill>
              <a:srgbClr val="FF3300"/>
            </a:solidFill>
          </a:ln>
          <a:effectLst/>
          <a:scene3d>
            <a:camera prst="orthographicFront"/>
            <a:lightRig rig="threePt" dir="t"/>
          </a:scene3d>
          <a:sp3d extrusionH="508000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837854" y="1801004"/>
            <a:ext cx="5328592" cy="7078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sz="4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88900" dist="50800" dir="2700000" algn="tl" rotWithShape="0">
                    <a:prstClr val="black">
                      <a:alpha val="47000"/>
                    </a:prstClr>
                  </a:outerShdw>
                </a:effectLst>
              </a:rPr>
              <a:t>Thank you</a:t>
            </a:r>
            <a:endParaRPr lang="ko-KR" altLang="en-US" sz="4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88900" dist="50800" dir="2700000" algn="tl" rotWithShape="0">
                  <a:prstClr val="black">
                    <a:alpha val="47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020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 rot="16200000">
            <a:off x="202279" y="3027482"/>
            <a:ext cx="6362700" cy="307738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 rot="16200000">
            <a:off x="-1443557" y="1430365"/>
            <a:ext cx="6362700" cy="350197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95" y="2029222"/>
            <a:ext cx="3501976" cy="122413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sz="4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88900" dist="50800" dir="2700000" algn="tl" rotWithShape="0">
                    <a:prstClr val="black">
                      <a:alpha val="47000"/>
                    </a:prstClr>
                  </a:outerShdw>
                </a:effectLst>
              </a:rPr>
              <a:t>Index</a:t>
            </a:r>
            <a:endParaRPr lang="ko-KR" altLang="en-US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88900" dist="50800" dir="2700000" algn="tl" rotWithShape="0">
                  <a:prstClr val="black">
                    <a:alpha val="47000"/>
                  </a:prstClr>
                </a:outerShdw>
              </a:effectLst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664012" y="12998"/>
            <a:ext cx="101834" cy="1707101"/>
            <a:chOff x="1664012" y="229022"/>
            <a:chExt cx="101834" cy="1707101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1714929" y="229022"/>
              <a:ext cx="0" cy="1656184"/>
            </a:xfrm>
            <a:prstGeom prst="line">
              <a:avLst/>
            </a:prstGeom>
            <a:ln>
              <a:solidFill>
                <a:srgbClr val="FF33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/>
            <p:cNvSpPr/>
            <p:nvPr/>
          </p:nvSpPr>
          <p:spPr>
            <a:xfrm rot="2700000" flipH="1" flipV="1">
              <a:off x="1664012" y="1834289"/>
              <a:ext cx="101834" cy="101834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extrusionH="254000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4934198" y="607927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3300"/>
                </a:solidFill>
              </a:rPr>
              <a:t>01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33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25542" y="1159010"/>
            <a:ext cx="21770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테이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블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변경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942310" y="2965326"/>
            <a:ext cx="1800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카테고리 분류</a:t>
            </a:r>
            <a:endParaRPr lang="ko-KR" altLang="en-US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925542" y="631011"/>
            <a:ext cx="260905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3300"/>
                </a:solidFill>
              </a:rPr>
              <a:t>ALTER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3300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5582270" y="698800"/>
            <a:ext cx="0" cy="1296144"/>
          </a:xfrm>
          <a:prstGeom prst="line">
            <a:avLst/>
          </a:prstGeom>
          <a:ln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942582" y="2389262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3300"/>
                </a:solidFill>
              </a:rPr>
              <a:t>02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33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933926" y="3282910"/>
            <a:ext cx="1800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정</a:t>
            </a:r>
            <a:r>
              <a:rPr lang="ko-KR" altLang="en-US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렬</a:t>
            </a:r>
            <a:endParaRPr lang="ko-KR" altLang="en-US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933926" y="2412346"/>
            <a:ext cx="216862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3300"/>
                </a:solidFill>
              </a:rPr>
              <a:t>고급 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3300"/>
                </a:solidFill>
              </a:rPr>
              <a:t>SELECT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3300"/>
                </a:solidFill>
              </a:rPr>
              <a:t>문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3300"/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5590654" y="2480135"/>
            <a:ext cx="0" cy="1565311"/>
          </a:xfrm>
          <a:prstGeom prst="line">
            <a:avLst/>
          </a:prstGeom>
          <a:ln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942310" y="1451398"/>
            <a:ext cx="1800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문자열 함수</a:t>
            </a:r>
            <a:endParaRPr lang="ko-KR" altLang="en-US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942310" y="3609042"/>
            <a:ext cx="1800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그룹함</a:t>
            </a:r>
            <a:r>
              <a:rPr lang="ko-KR" altLang="en-US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수</a:t>
            </a:r>
            <a:endParaRPr lang="ko-KR" altLang="en-US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09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004300" cy="63627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0" y="3889920"/>
            <a:ext cx="9004300" cy="65684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3678" y="2389262"/>
            <a:ext cx="5328592" cy="7078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4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ffectLst>
                  <a:outerShdw blurRad="88900" dist="50800" dir="2700000" algn="tl" rotWithShape="0">
                    <a:prstClr val="black">
                      <a:alpha val="47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ALTER</a:t>
            </a:r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88900" dist="50800" dir="2700000" algn="tl" rotWithShape="0">
                    <a:prstClr val="black">
                      <a:alpha val="47000"/>
                    </a:prst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88900" dist="50800" dir="2700000" algn="tl" rotWithShape="0">
                  <a:prstClr val="black">
                    <a:alpha val="47000"/>
                  </a:prst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rot="2700000">
            <a:off x="7936032" y="960951"/>
            <a:ext cx="586717" cy="586717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  <a:effectLst/>
          <a:scene3d>
            <a:camera prst="orthographicFront"/>
            <a:lightRig rig="threePt" dir="t"/>
          </a:scene3d>
          <a:sp3d extrusionH="254000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 rot="2700000">
            <a:off x="6553105" y="1932939"/>
            <a:ext cx="1621216" cy="1621216"/>
          </a:xfrm>
          <a:prstGeom prst="rect">
            <a:avLst/>
          </a:prstGeom>
          <a:noFill/>
          <a:ln>
            <a:solidFill>
              <a:srgbClr val="FF3300"/>
            </a:solidFill>
          </a:ln>
          <a:effectLst/>
          <a:scene3d>
            <a:camera prst="orthographicFront"/>
            <a:lightRig rig="threePt" dir="t"/>
          </a:scene3d>
          <a:sp3d extrusionH="508000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06406" y="4066932"/>
            <a:ext cx="1585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889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Head First SQL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88900" dist="50800" dir="2700000" algn="tl" rotWithShape="0">
                  <a:prstClr val="black">
                    <a:alpha val="47000"/>
                  </a:prst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677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-6520"/>
            <a:ext cx="9004300" cy="883614"/>
            <a:chOff x="0" y="-6520"/>
            <a:chExt cx="9004300" cy="702246"/>
          </a:xfrm>
        </p:grpSpPr>
        <p:sp>
          <p:nvSpPr>
            <p:cNvPr id="43" name="직사각형 42"/>
            <p:cNvSpPr/>
            <p:nvPr/>
          </p:nvSpPr>
          <p:spPr>
            <a:xfrm>
              <a:off x="0" y="353520"/>
              <a:ext cx="9004300" cy="342206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0" y="-6520"/>
              <a:ext cx="9004300" cy="64807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53678" y="199405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01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06078" y="240938"/>
            <a:ext cx="27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테이</a:t>
            </a:r>
            <a:r>
              <a:rPr lang="ko-KR" altLang="en-US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블</a:t>
            </a:r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변경</a:t>
            </a:r>
            <a:endParaRPr lang="ko-KR" altLang="en-US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 rot="2700000">
            <a:off x="371415" y="136517"/>
            <a:ext cx="558650" cy="558650"/>
          </a:xfrm>
          <a:prstGeom prst="rect">
            <a:avLst/>
          </a:prstGeom>
          <a:noFill/>
          <a:ln>
            <a:solidFill>
              <a:srgbClr val="FF3300"/>
            </a:solidFill>
          </a:ln>
          <a:effectLst/>
          <a:scene3d>
            <a:camera prst="orthographicFront"/>
            <a:lightRig rig="threePt" dir="t"/>
          </a:scene3d>
          <a:sp3d extrusionH="508000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3638054" y="284416"/>
            <a:ext cx="1872208" cy="323165"/>
            <a:chOff x="3854078" y="284416"/>
            <a:chExt cx="1872208" cy="323165"/>
          </a:xfrm>
        </p:grpSpPr>
        <p:sp>
          <p:nvSpPr>
            <p:cNvPr id="28" name="TextBox 27"/>
            <p:cNvSpPr txBox="1"/>
            <p:nvPr/>
          </p:nvSpPr>
          <p:spPr>
            <a:xfrm>
              <a:off x="3926086" y="284416"/>
              <a:ext cx="18002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3300"/>
                  </a:solidFill>
                </a:rPr>
                <a:t>테이</a:t>
              </a:r>
              <a:r>
                <a:rPr lang="ko-KR" altLang="en-US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3300"/>
                  </a:solidFill>
                </a:rPr>
                <a:t>블</a:t>
              </a:r>
              <a:r>
                <a:rPr lang="ko-KR" altLang="en-US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3300"/>
                  </a:solidFill>
                </a:rPr>
                <a:t> 변경</a:t>
              </a:r>
              <a:endPara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3300"/>
                </a:solidFill>
              </a:endParaRPr>
            </a:p>
          </p:txBody>
        </p:sp>
        <p:cxnSp>
          <p:nvCxnSpPr>
            <p:cNvPr id="29" name="직선 연결선 28"/>
            <p:cNvCxnSpPr/>
            <p:nvPr/>
          </p:nvCxnSpPr>
          <p:spPr>
            <a:xfrm>
              <a:off x="3854078" y="371591"/>
              <a:ext cx="0" cy="158826"/>
            </a:xfrm>
            <a:prstGeom prst="line">
              <a:avLst/>
            </a:prstGeom>
            <a:ln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/>
          <p:cNvSpPr/>
          <p:nvPr/>
        </p:nvSpPr>
        <p:spPr>
          <a:xfrm>
            <a:off x="349886" y="1381150"/>
            <a:ext cx="8256720" cy="576064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ALTER  TABLE  </a:t>
            </a:r>
            <a:r>
              <a:rPr lang="ko-KR" altLang="en-US" sz="240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변경할 테이블</a:t>
            </a:r>
            <a:endParaRPr lang="ko-KR" altLang="en-US" sz="24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337786" y="2386856"/>
            <a:ext cx="1368152" cy="50646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5686" y="2501587"/>
            <a:ext cx="1236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테이블 </a:t>
            </a:r>
            <a:r>
              <a:rPr lang="ko-KR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이름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 변경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849954" y="2386856"/>
            <a:ext cx="3660308" cy="461333"/>
          </a:xfrm>
          <a:prstGeom prst="rect">
            <a:avLst/>
          </a:prstGeom>
          <a:solidFill>
            <a:srgbClr val="FF33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RENAME  TO  </a:t>
            </a:r>
            <a:r>
              <a:rPr lang="ko-KR" altLang="en-US" sz="160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바뀐 테이블 이름</a:t>
            </a:r>
            <a:endParaRPr lang="ko-KR" altLang="en-US" sz="16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337786" y="3037334"/>
            <a:ext cx="1368152" cy="50646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53810" y="3161605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열 </a:t>
            </a:r>
            <a:r>
              <a:rPr lang="ko-KR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추가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849954" y="3037334"/>
            <a:ext cx="3660308" cy="461333"/>
          </a:xfrm>
          <a:prstGeom prst="rect">
            <a:avLst/>
          </a:prstGeom>
          <a:solidFill>
            <a:srgbClr val="FF33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ADD COLUMN  </a:t>
            </a:r>
            <a:r>
              <a:rPr lang="ko-KR" altLang="en-US" sz="160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추가 열 이름</a:t>
            </a:r>
            <a:endParaRPr lang="ko-KR" altLang="en-US" sz="16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654278" y="3037334"/>
            <a:ext cx="2952328" cy="461333"/>
          </a:xfrm>
          <a:prstGeom prst="rect">
            <a:avLst/>
          </a:prstGeom>
          <a:noFill/>
          <a:ln>
            <a:solidFill>
              <a:srgbClr val="FF3300">
                <a:alpha val="5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err="1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자료형</a:t>
            </a:r>
            <a:r>
              <a:rPr lang="ko-KR" altLang="en-US" sz="160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 추가하고 싶은 위치</a:t>
            </a:r>
            <a:endParaRPr lang="ko-KR" altLang="en-US" sz="16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2" name="오른쪽 화살표 21"/>
          <p:cNvSpPr/>
          <p:nvPr/>
        </p:nvSpPr>
        <p:spPr>
          <a:xfrm>
            <a:off x="337786" y="3696196"/>
            <a:ext cx="1368152" cy="50646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53810" y="3820467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열 </a:t>
            </a:r>
            <a:r>
              <a:rPr lang="ko-KR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변경</a:t>
            </a:r>
            <a:endParaRPr lang="en-US" altLang="ko-KR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49954" y="3696196"/>
            <a:ext cx="3660308" cy="461333"/>
          </a:xfrm>
          <a:prstGeom prst="rect">
            <a:avLst/>
          </a:prstGeom>
          <a:solidFill>
            <a:srgbClr val="FF33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CHANGE  COLUMN  </a:t>
            </a:r>
            <a:r>
              <a:rPr lang="ko-KR" altLang="en-US" sz="160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</a:t>
            </a:r>
            <a:r>
              <a:rPr lang="ko-KR" altLang="en-US" sz="16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존</a:t>
            </a:r>
            <a:r>
              <a:rPr lang="ko-KR" altLang="en-US" sz="160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열 이름 바뀐 열 이름</a:t>
            </a:r>
            <a:endParaRPr lang="ko-KR" altLang="en-US" sz="16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654278" y="3685406"/>
            <a:ext cx="2952328" cy="461333"/>
          </a:xfrm>
          <a:prstGeom prst="rect">
            <a:avLst/>
          </a:prstGeom>
          <a:noFill/>
          <a:ln>
            <a:solidFill>
              <a:srgbClr val="FF3300">
                <a:alpha val="5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바뀐 </a:t>
            </a:r>
            <a:r>
              <a:rPr lang="ko-KR" altLang="en-US" sz="1400" dirty="0" err="1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자료형</a:t>
            </a:r>
            <a:r>
              <a:rPr lang="ko-KR" altLang="en-US" sz="140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 </a:t>
            </a:r>
            <a:r>
              <a:rPr lang="en-US" altLang="ko-KR" sz="140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NOT NULL AUTO-INCREMENT</a:t>
            </a:r>
            <a:endParaRPr lang="ko-KR" altLang="en-US" sz="14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오른쪽 화살표 25"/>
          <p:cNvSpPr/>
          <p:nvPr/>
        </p:nvSpPr>
        <p:spPr>
          <a:xfrm>
            <a:off x="337786" y="4331072"/>
            <a:ext cx="1368152" cy="50646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53810" y="4455343"/>
            <a:ext cx="638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열 </a:t>
            </a:r>
            <a:r>
              <a:rPr lang="ko-KR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수</a:t>
            </a: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정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849954" y="4331072"/>
            <a:ext cx="3660308" cy="461333"/>
          </a:xfrm>
          <a:prstGeom prst="rect">
            <a:avLst/>
          </a:prstGeom>
          <a:solidFill>
            <a:srgbClr val="FF33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MODIFY COLUMN  </a:t>
            </a:r>
            <a:r>
              <a:rPr lang="ko-KR" altLang="en-US" sz="160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열 이름</a:t>
            </a:r>
            <a:endParaRPr lang="ko-KR" altLang="en-US" sz="16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654278" y="4333478"/>
            <a:ext cx="2952328" cy="461333"/>
          </a:xfrm>
          <a:prstGeom prst="rect">
            <a:avLst/>
          </a:prstGeom>
          <a:noFill/>
          <a:ln>
            <a:solidFill>
              <a:srgbClr val="FF3300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바뀐 </a:t>
            </a:r>
            <a:r>
              <a:rPr lang="ko-KR" altLang="en-US" sz="1600" dirty="0" err="1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자료형</a:t>
            </a:r>
            <a:r>
              <a:rPr lang="ko-KR" altLang="en-US" sz="160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 추가하고 싶은 위치</a:t>
            </a:r>
            <a:endParaRPr lang="ko-KR" altLang="en-US" sz="16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2" name="오른쪽 화살표 31"/>
          <p:cNvSpPr/>
          <p:nvPr/>
        </p:nvSpPr>
        <p:spPr>
          <a:xfrm>
            <a:off x="349886" y="4979144"/>
            <a:ext cx="1368152" cy="50646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553810" y="5093875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열 </a:t>
            </a:r>
            <a:r>
              <a:rPr lang="ko-KR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제거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862054" y="4979144"/>
            <a:ext cx="3647494" cy="461333"/>
          </a:xfrm>
          <a:prstGeom prst="rect">
            <a:avLst/>
          </a:prstGeom>
          <a:solidFill>
            <a:srgbClr val="FF33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DROP COLUMN  </a:t>
            </a:r>
            <a:r>
              <a:rPr lang="ko-KR" altLang="en-US" sz="160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열 이름</a:t>
            </a:r>
            <a:endParaRPr lang="ko-KR" altLang="en-US" sz="16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590382" y="256327"/>
            <a:ext cx="2393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889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ALTER  Head </a:t>
            </a: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889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First SQL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88900" dist="50800" dir="2700000" algn="tl" rotWithShape="0">
                  <a:prstClr val="black">
                    <a:alpha val="47000"/>
                  </a:prst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637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-6520"/>
            <a:ext cx="9004300" cy="883614"/>
            <a:chOff x="0" y="-6520"/>
            <a:chExt cx="9004300" cy="702246"/>
          </a:xfrm>
        </p:grpSpPr>
        <p:sp>
          <p:nvSpPr>
            <p:cNvPr id="43" name="직사각형 42"/>
            <p:cNvSpPr/>
            <p:nvPr/>
          </p:nvSpPr>
          <p:spPr>
            <a:xfrm>
              <a:off x="0" y="353520"/>
              <a:ext cx="9004300" cy="342206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0" y="-6520"/>
              <a:ext cx="9004300" cy="64807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53678" y="199405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01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06078" y="240938"/>
            <a:ext cx="27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ADD</a:t>
            </a:r>
            <a:endParaRPr lang="ko-KR" altLang="en-US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 rot="2700000">
            <a:off x="371415" y="136517"/>
            <a:ext cx="558650" cy="558650"/>
          </a:xfrm>
          <a:prstGeom prst="rect">
            <a:avLst/>
          </a:prstGeom>
          <a:noFill/>
          <a:ln>
            <a:solidFill>
              <a:srgbClr val="FF3300"/>
            </a:solidFill>
          </a:ln>
          <a:effectLst/>
          <a:scene3d>
            <a:camera prst="orthographicFront"/>
            <a:lightRig rig="threePt" dir="t"/>
          </a:scene3d>
          <a:sp3d extrusionH="508000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3638054" y="284416"/>
            <a:ext cx="1872208" cy="323165"/>
            <a:chOff x="3854078" y="284416"/>
            <a:chExt cx="1872208" cy="323165"/>
          </a:xfrm>
        </p:grpSpPr>
        <p:sp>
          <p:nvSpPr>
            <p:cNvPr id="28" name="TextBox 27"/>
            <p:cNvSpPr txBox="1"/>
            <p:nvPr/>
          </p:nvSpPr>
          <p:spPr>
            <a:xfrm>
              <a:off x="3926086" y="284416"/>
              <a:ext cx="18002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3300"/>
                  </a:solidFill>
                </a:rPr>
                <a:t>테이</a:t>
              </a:r>
              <a:r>
                <a:rPr lang="ko-KR" altLang="en-US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3300"/>
                  </a:solidFill>
                </a:rPr>
                <a:t>블</a:t>
              </a:r>
              <a:r>
                <a:rPr lang="ko-KR" altLang="en-US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3300"/>
                  </a:solidFill>
                </a:rPr>
                <a:t> 변경</a:t>
              </a:r>
              <a:endPara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3300"/>
                </a:solidFill>
              </a:endParaRPr>
            </a:p>
          </p:txBody>
        </p:sp>
        <p:cxnSp>
          <p:nvCxnSpPr>
            <p:cNvPr id="29" name="직선 연결선 28"/>
            <p:cNvCxnSpPr/>
            <p:nvPr/>
          </p:nvCxnSpPr>
          <p:spPr>
            <a:xfrm>
              <a:off x="3854078" y="371591"/>
              <a:ext cx="0" cy="158826"/>
            </a:xfrm>
            <a:prstGeom prst="line">
              <a:avLst/>
            </a:prstGeom>
            <a:ln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/>
          <p:cNvSpPr/>
          <p:nvPr/>
        </p:nvSpPr>
        <p:spPr>
          <a:xfrm>
            <a:off x="541710" y="1381150"/>
            <a:ext cx="8064896" cy="576064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ALTER  TABLE  </a:t>
            </a:r>
            <a:r>
              <a:rPr lang="ko-KR" altLang="en-US" sz="240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변경할 테이블</a:t>
            </a:r>
            <a:endParaRPr lang="ko-KR" altLang="en-US" sz="24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541710" y="2173238"/>
            <a:ext cx="1368152" cy="50646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57734" y="2245246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열 </a:t>
            </a:r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추가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53878" y="2173238"/>
            <a:ext cx="3456384" cy="461333"/>
          </a:xfrm>
          <a:prstGeom prst="rect">
            <a:avLst/>
          </a:prstGeom>
          <a:solidFill>
            <a:srgbClr val="FF33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ADD COLUMN  </a:t>
            </a:r>
            <a:r>
              <a:rPr lang="ko-KR" altLang="en-US" sz="160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추가 열 이름</a:t>
            </a:r>
            <a:endParaRPr lang="ko-KR" altLang="en-US" sz="16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654278" y="2173238"/>
            <a:ext cx="2952328" cy="461333"/>
          </a:xfrm>
          <a:prstGeom prst="rect">
            <a:avLst/>
          </a:prstGeom>
          <a:noFill/>
          <a:ln>
            <a:solidFill>
              <a:srgbClr val="FF3300">
                <a:alpha val="5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자료형</a:t>
            </a:r>
            <a:r>
              <a:rPr lang="ko-KR" altLang="en-US" sz="160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 추가하고 싶은 위치</a:t>
            </a:r>
            <a:endParaRPr lang="ko-KR" altLang="en-US" sz="16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구름 모양 설명선 11"/>
          <p:cNvSpPr/>
          <p:nvPr/>
        </p:nvSpPr>
        <p:spPr>
          <a:xfrm rot="10800000">
            <a:off x="973758" y="3037334"/>
            <a:ext cx="7776864" cy="3096344"/>
          </a:xfrm>
          <a:prstGeom prst="cloudCallout">
            <a:avLst>
              <a:gd name="adj1" fmla="val -30149"/>
              <a:gd name="adj2" fmla="val 58494"/>
            </a:avLst>
          </a:prstGeom>
          <a:noFill/>
          <a:ln>
            <a:solidFill>
              <a:schemeClr val="tx1">
                <a:alpha val="57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688090" y="3575213"/>
            <a:ext cx="4694380" cy="2054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비워두기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, LAST  </a:t>
            </a:r>
            <a:r>
              <a:rPr lang="en-US" altLang="ko-KR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⇨ </a:t>
            </a:r>
            <a:r>
              <a:rPr lang="ko-KR" altLang="en-US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맨 마지막 열로 추가</a:t>
            </a:r>
            <a:endParaRPr lang="en-US" altLang="ko-KR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FIRST</a:t>
            </a:r>
            <a:r>
              <a:rPr lang="en-US" altLang="ko-KR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⇨ </a:t>
            </a:r>
            <a:r>
              <a:rPr lang="ko-KR" altLang="en-US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맨 처음 열로 추가</a:t>
            </a:r>
            <a:r>
              <a:rPr lang="en-US" altLang="ko-KR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( PRIMARY KEY</a:t>
            </a:r>
            <a:r>
              <a:rPr lang="ko-KR" altLang="en-US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설정 </a:t>
            </a:r>
            <a:r>
              <a:rPr lang="en-US" altLang="ko-KR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AFTER</a:t>
            </a:r>
            <a:r>
              <a:rPr lang="en-US" altLang="ko-KR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특정 열</a:t>
            </a:r>
            <a:r>
              <a:rPr lang="ko-KR" altLang="en-US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⇨ </a:t>
            </a:r>
            <a:r>
              <a:rPr lang="ko-KR" altLang="en-US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특정 열 뒤로 추가</a:t>
            </a:r>
            <a:endParaRPr lang="en-US" altLang="ko-KR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BEFORE</a:t>
            </a:r>
            <a:r>
              <a:rPr lang="en-US" altLang="ko-KR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특정 열</a:t>
            </a:r>
            <a:r>
              <a:rPr lang="ko-KR" altLang="en-US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⇨ </a:t>
            </a:r>
            <a:r>
              <a:rPr lang="ko-KR" altLang="en-US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특정 열 전으로 추가</a:t>
            </a:r>
            <a:endParaRPr lang="en-US" altLang="ko-KR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SECOND, THIRD </a:t>
            </a:r>
            <a:r>
              <a:rPr lang="ko-KR" altLang="en-US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등등 </a:t>
            </a:r>
            <a:r>
              <a:rPr lang="en-US" altLang="ko-KR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⇨ </a:t>
            </a:r>
            <a:r>
              <a:rPr lang="ko-KR" altLang="en-US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두번째</a:t>
            </a:r>
            <a:r>
              <a:rPr lang="en-US" altLang="ko-KR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세번째</a:t>
            </a:r>
            <a:r>
              <a:rPr lang="ko-KR" altLang="en-US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등등으로 추가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590382" y="256327"/>
            <a:ext cx="2393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889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ALTER  Head </a:t>
            </a: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889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First SQL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88900" dist="50800" dir="2700000" algn="tl" rotWithShape="0">
                  <a:prstClr val="black">
                    <a:alpha val="47000"/>
                  </a:prst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523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-6520"/>
            <a:ext cx="9004300" cy="883614"/>
            <a:chOff x="0" y="-6520"/>
            <a:chExt cx="9004300" cy="702246"/>
          </a:xfrm>
        </p:grpSpPr>
        <p:sp>
          <p:nvSpPr>
            <p:cNvPr id="43" name="직사각형 42"/>
            <p:cNvSpPr/>
            <p:nvPr/>
          </p:nvSpPr>
          <p:spPr>
            <a:xfrm>
              <a:off x="0" y="353520"/>
              <a:ext cx="9004300" cy="342206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0" y="-6520"/>
              <a:ext cx="9004300" cy="64807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53678" y="199405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01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06078" y="240938"/>
            <a:ext cx="27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CHANGE &amp; MODIFY</a:t>
            </a:r>
            <a:endParaRPr lang="ko-KR" altLang="en-US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 rot="2700000">
            <a:off x="371415" y="136517"/>
            <a:ext cx="558650" cy="558650"/>
          </a:xfrm>
          <a:prstGeom prst="rect">
            <a:avLst/>
          </a:prstGeom>
          <a:noFill/>
          <a:ln>
            <a:solidFill>
              <a:srgbClr val="FF3300"/>
            </a:solidFill>
          </a:ln>
          <a:effectLst/>
          <a:scene3d>
            <a:camera prst="orthographicFront"/>
            <a:lightRig rig="threePt" dir="t"/>
          </a:scene3d>
          <a:sp3d extrusionH="508000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3638054" y="284416"/>
            <a:ext cx="1872208" cy="323165"/>
            <a:chOff x="3854078" y="284416"/>
            <a:chExt cx="1872208" cy="323165"/>
          </a:xfrm>
        </p:grpSpPr>
        <p:sp>
          <p:nvSpPr>
            <p:cNvPr id="28" name="TextBox 27"/>
            <p:cNvSpPr txBox="1"/>
            <p:nvPr/>
          </p:nvSpPr>
          <p:spPr>
            <a:xfrm>
              <a:off x="3926086" y="284416"/>
              <a:ext cx="18002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3300"/>
                  </a:solidFill>
                </a:rPr>
                <a:t>테이</a:t>
              </a:r>
              <a:r>
                <a:rPr lang="ko-KR" altLang="en-US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3300"/>
                  </a:solidFill>
                </a:rPr>
                <a:t>블</a:t>
              </a:r>
              <a:r>
                <a:rPr lang="ko-KR" altLang="en-US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3300"/>
                  </a:solidFill>
                </a:rPr>
                <a:t> 변경</a:t>
              </a:r>
              <a:endPara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3300"/>
                </a:solidFill>
              </a:endParaRPr>
            </a:p>
          </p:txBody>
        </p:sp>
        <p:cxnSp>
          <p:nvCxnSpPr>
            <p:cNvPr id="29" name="직선 연결선 28"/>
            <p:cNvCxnSpPr/>
            <p:nvPr/>
          </p:nvCxnSpPr>
          <p:spPr>
            <a:xfrm>
              <a:off x="3854078" y="371591"/>
              <a:ext cx="0" cy="158826"/>
            </a:xfrm>
            <a:prstGeom prst="line">
              <a:avLst/>
            </a:prstGeom>
            <a:ln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/>
          <p:cNvSpPr/>
          <p:nvPr/>
        </p:nvSpPr>
        <p:spPr>
          <a:xfrm>
            <a:off x="397694" y="1381150"/>
            <a:ext cx="8208912" cy="576064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ALTER  TABLE  </a:t>
            </a:r>
            <a:r>
              <a:rPr lang="ko-KR" altLang="en-US" sz="240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변경할 테이블</a:t>
            </a:r>
            <a:endParaRPr lang="ko-KR" altLang="en-US" sz="24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2" name="오른쪽 화살표 21"/>
          <p:cNvSpPr/>
          <p:nvPr/>
        </p:nvSpPr>
        <p:spPr>
          <a:xfrm>
            <a:off x="397694" y="2184028"/>
            <a:ext cx="1368152" cy="50646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13718" y="2245246"/>
            <a:ext cx="699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열 </a:t>
            </a:r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변경</a:t>
            </a:r>
            <a:endParaRPr lang="en-US" altLang="ko-KR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909862" y="2184028"/>
            <a:ext cx="3600400" cy="461333"/>
          </a:xfrm>
          <a:prstGeom prst="rect">
            <a:avLst/>
          </a:prstGeom>
          <a:solidFill>
            <a:srgbClr val="FF33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CHANGE  COLUMN  </a:t>
            </a:r>
            <a:r>
              <a:rPr lang="ko-KR" altLang="en-US" sz="160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원래 열 이름 바뀐 열 이름</a:t>
            </a:r>
            <a:endParaRPr lang="ko-KR" altLang="en-US" sz="16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654278" y="2173238"/>
            <a:ext cx="2952328" cy="461333"/>
          </a:xfrm>
          <a:prstGeom prst="rect">
            <a:avLst/>
          </a:prstGeom>
          <a:noFill/>
          <a:ln>
            <a:solidFill>
              <a:srgbClr val="FF3300">
                <a:alpha val="4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바뀐 </a:t>
            </a:r>
            <a:r>
              <a:rPr lang="ko-KR" altLang="en-US" sz="1400" dirty="0" err="1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자료형</a:t>
            </a:r>
            <a:r>
              <a:rPr lang="ko-KR" altLang="en-US" sz="140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 </a:t>
            </a:r>
            <a:r>
              <a:rPr lang="en-US" altLang="ko-KR" sz="140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NOT NULL AUTO-INCREMENT</a:t>
            </a:r>
            <a:endParaRPr lang="ko-KR" altLang="en-US" sz="14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오른쪽 화살표 25"/>
          <p:cNvSpPr/>
          <p:nvPr/>
        </p:nvSpPr>
        <p:spPr>
          <a:xfrm>
            <a:off x="397694" y="4043040"/>
            <a:ext cx="1368152" cy="50646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613718" y="4117454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열 </a:t>
            </a:r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수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정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909862" y="4043040"/>
            <a:ext cx="3600400" cy="461333"/>
          </a:xfrm>
          <a:prstGeom prst="rect">
            <a:avLst/>
          </a:prstGeom>
          <a:solidFill>
            <a:srgbClr val="FF33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MODIFY COLUMN  </a:t>
            </a:r>
            <a:r>
              <a:rPr lang="ko-KR" altLang="en-US" sz="160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열 이름</a:t>
            </a:r>
            <a:endParaRPr lang="ko-KR" altLang="en-US" sz="16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654278" y="4045446"/>
            <a:ext cx="2952328" cy="461333"/>
          </a:xfrm>
          <a:prstGeom prst="rect">
            <a:avLst/>
          </a:prstGeom>
          <a:noFill/>
          <a:ln>
            <a:solidFill>
              <a:srgbClr val="FF3300">
                <a:alpha val="4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바뀐 </a:t>
            </a:r>
            <a:r>
              <a:rPr lang="ko-KR" altLang="en-US" sz="1600" dirty="0" err="1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자료형</a:t>
            </a:r>
            <a:r>
              <a:rPr lang="ko-KR" altLang="en-US" sz="1600" dirty="0" smtClean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 추가하고 싶은 위치</a:t>
            </a:r>
            <a:endParaRPr lang="ko-KR" altLang="en-US" sz="16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구름 모양 설명선 11"/>
          <p:cNvSpPr/>
          <p:nvPr/>
        </p:nvSpPr>
        <p:spPr>
          <a:xfrm rot="10800000">
            <a:off x="3378821" y="2788855"/>
            <a:ext cx="3499591" cy="1138932"/>
          </a:xfrm>
          <a:prstGeom prst="cloudCallout">
            <a:avLst>
              <a:gd name="adj1" fmla="val 75367"/>
              <a:gd name="adj2" fmla="val 53479"/>
            </a:avLst>
          </a:prstGeom>
          <a:ln>
            <a:solidFill>
              <a:schemeClr val="tx1">
                <a:alpha val="48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3" name="구름 모양 설명선 12"/>
          <p:cNvSpPr/>
          <p:nvPr/>
        </p:nvSpPr>
        <p:spPr>
          <a:xfrm rot="10800000">
            <a:off x="3378822" y="4621511"/>
            <a:ext cx="3499590" cy="1440160"/>
          </a:xfrm>
          <a:prstGeom prst="cloudCallout">
            <a:avLst>
              <a:gd name="adj1" fmla="val 70601"/>
              <a:gd name="adj2" fmla="val 54563"/>
            </a:avLst>
          </a:prstGeom>
          <a:ln>
            <a:solidFill>
              <a:schemeClr val="tx1">
                <a:alpha val="48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638054" y="3331463"/>
            <a:ext cx="293792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CHANGE</a:t>
            </a:r>
            <a:r>
              <a:rPr lang="en-US" altLang="ko-KR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⇨  </a:t>
            </a:r>
            <a:r>
              <a:rPr lang="ko-KR" altLang="en-US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열의 이름</a:t>
            </a:r>
            <a:r>
              <a:rPr lang="en-US" altLang="ko-KR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타입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783712" y="5347687"/>
            <a:ext cx="251863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" panose="020B0503000000000000" pitchFamily="50" charset="-127"/>
                <a:ea typeface="나눔바른펜" panose="020B0503000000000000" pitchFamily="50" charset="-127"/>
              </a:rPr>
              <a:t>MODIFY</a:t>
            </a:r>
            <a:r>
              <a:rPr lang="en-US" altLang="ko-KR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⇨  </a:t>
            </a:r>
            <a:r>
              <a:rPr lang="ko-KR" altLang="en-US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위치</a:t>
            </a:r>
            <a:r>
              <a:rPr lang="en-US" altLang="ko-KR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타입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590382" y="256327"/>
            <a:ext cx="2393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889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ALTER  Head </a:t>
            </a: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889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First SQL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88900" dist="50800" dir="2700000" algn="tl" rotWithShape="0">
                  <a:prstClr val="black">
                    <a:alpha val="47000"/>
                  </a:prst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780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-6520"/>
            <a:ext cx="9004300" cy="883614"/>
            <a:chOff x="0" y="-6520"/>
            <a:chExt cx="9004300" cy="702246"/>
          </a:xfrm>
        </p:grpSpPr>
        <p:sp>
          <p:nvSpPr>
            <p:cNvPr id="43" name="직사각형 42"/>
            <p:cNvSpPr/>
            <p:nvPr/>
          </p:nvSpPr>
          <p:spPr>
            <a:xfrm>
              <a:off x="0" y="353520"/>
              <a:ext cx="9004300" cy="342206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0" y="-6520"/>
              <a:ext cx="9004300" cy="64807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53678" y="199405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01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06078" y="240938"/>
            <a:ext cx="27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테이블 변경 예제</a:t>
            </a:r>
            <a:endParaRPr lang="ko-KR" altLang="en-US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 rot="2700000">
            <a:off x="371415" y="136517"/>
            <a:ext cx="558650" cy="558650"/>
          </a:xfrm>
          <a:prstGeom prst="rect">
            <a:avLst/>
          </a:prstGeom>
          <a:noFill/>
          <a:ln>
            <a:solidFill>
              <a:srgbClr val="FF3300"/>
            </a:solidFill>
          </a:ln>
          <a:effectLst/>
          <a:scene3d>
            <a:camera prst="orthographicFront"/>
            <a:lightRig rig="threePt" dir="t"/>
          </a:scene3d>
          <a:sp3d extrusionH="508000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3638054" y="284416"/>
            <a:ext cx="1872208" cy="323165"/>
            <a:chOff x="3854078" y="284416"/>
            <a:chExt cx="1872208" cy="323165"/>
          </a:xfrm>
        </p:grpSpPr>
        <p:sp>
          <p:nvSpPr>
            <p:cNvPr id="28" name="TextBox 27"/>
            <p:cNvSpPr txBox="1"/>
            <p:nvPr/>
          </p:nvSpPr>
          <p:spPr>
            <a:xfrm>
              <a:off x="3926086" y="284416"/>
              <a:ext cx="18002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3300"/>
                  </a:solidFill>
                </a:rPr>
                <a:t>테이</a:t>
              </a:r>
              <a:r>
                <a:rPr lang="ko-KR" altLang="en-US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3300"/>
                  </a:solidFill>
                </a:rPr>
                <a:t>블</a:t>
              </a:r>
              <a:r>
                <a:rPr lang="ko-KR" altLang="en-US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3300"/>
                  </a:solidFill>
                </a:rPr>
                <a:t> 변경</a:t>
              </a:r>
              <a:endPara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3300"/>
                </a:solidFill>
              </a:endParaRPr>
            </a:p>
          </p:txBody>
        </p:sp>
        <p:cxnSp>
          <p:nvCxnSpPr>
            <p:cNvPr id="29" name="직선 연결선 28"/>
            <p:cNvCxnSpPr/>
            <p:nvPr/>
          </p:nvCxnSpPr>
          <p:spPr>
            <a:xfrm>
              <a:off x="3854078" y="371591"/>
              <a:ext cx="0" cy="158826"/>
            </a:xfrm>
            <a:prstGeom prst="line">
              <a:avLst/>
            </a:prstGeom>
            <a:ln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/>
          <p:cNvSpPr txBox="1"/>
          <p:nvPr/>
        </p:nvSpPr>
        <p:spPr>
          <a:xfrm>
            <a:off x="6590382" y="256327"/>
            <a:ext cx="2393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889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ALTER  Head </a:t>
            </a: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889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First SQL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88900" dist="50800" dir="2700000" algn="tl" rotWithShape="0">
                  <a:prstClr val="black">
                    <a:alpha val="47000"/>
                  </a:prst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45" y="1526330"/>
            <a:ext cx="6797609" cy="195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02275" y="106466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궁서체" panose="02030609000101010101" pitchFamily="17" charset="-127"/>
                <a:ea typeface="궁서체" panose="02030609000101010101" pitchFamily="17" charset="-127"/>
              </a:rPr>
              <a:t>projekts</a:t>
            </a:r>
            <a:endParaRPr lang="ko-KR" altLang="en-US" dirty="0"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6632" y="1060162"/>
            <a:ext cx="1845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 변경 예제 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242p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0852" y="3767956"/>
            <a:ext cx="6882012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smtClean="0"/>
              <a:t>테이블의 이름 수정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smtClean="0"/>
              <a:t>열의 이름이 내용과 맞지 않음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=&gt;</a:t>
            </a:r>
            <a:r>
              <a:rPr lang="ko-KR" altLang="en-US" dirty="0" smtClean="0"/>
              <a:t>프로젝트 번호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계약회사의 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기타 설명으로 열의 이름 변경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smtClean="0"/>
              <a:t>시작일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예상금액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전화번호 열 추가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1175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-6520"/>
            <a:ext cx="9004300" cy="883614"/>
            <a:chOff x="0" y="-6520"/>
            <a:chExt cx="9004300" cy="702246"/>
          </a:xfrm>
        </p:grpSpPr>
        <p:sp>
          <p:nvSpPr>
            <p:cNvPr id="43" name="직사각형 42"/>
            <p:cNvSpPr/>
            <p:nvPr/>
          </p:nvSpPr>
          <p:spPr>
            <a:xfrm>
              <a:off x="0" y="353520"/>
              <a:ext cx="9004300" cy="342206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0" y="-6520"/>
              <a:ext cx="9004300" cy="64807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53678" y="199405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01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06078" y="240938"/>
            <a:ext cx="27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테이블 변경 예제</a:t>
            </a:r>
            <a:endParaRPr lang="ko-KR" altLang="en-US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 rot="2700000">
            <a:off x="371415" y="136517"/>
            <a:ext cx="558650" cy="558650"/>
          </a:xfrm>
          <a:prstGeom prst="rect">
            <a:avLst/>
          </a:prstGeom>
          <a:noFill/>
          <a:ln>
            <a:solidFill>
              <a:srgbClr val="FF3300"/>
            </a:solidFill>
          </a:ln>
          <a:effectLst/>
          <a:scene3d>
            <a:camera prst="orthographicFront"/>
            <a:lightRig rig="threePt" dir="t"/>
          </a:scene3d>
          <a:sp3d extrusionH="508000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3638054" y="284416"/>
            <a:ext cx="1872208" cy="323165"/>
            <a:chOff x="3854078" y="284416"/>
            <a:chExt cx="1872208" cy="323165"/>
          </a:xfrm>
        </p:grpSpPr>
        <p:sp>
          <p:nvSpPr>
            <p:cNvPr id="28" name="TextBox 27"/>
            <p:cNvSpPr txBox="1"/>
            <p:nvPr/>
          </p:nvSpPr>
          <p:spPr>
            <a:xfrm>
              <a:off x="3926086" y="284416"/>
              <a:ext cx="18002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3300"/>
                  </a:solidFill>
                </a:rPr>
                <a:t>테이</a:t>
              </a:r>
              <a:r>
                <a:rPr lang="ko-KR" altLang="en-US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3300"/>
                  </a:solidFill>
                </a:rPr>
                <a:t>블</a:t>
              </a:r>
              <a:r>
                <a:rPr lang="ko-KR" altLang="en-US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3300"/>
                  </a:solidFill>
                </a:rPr>
                <a:t> 변경</a:t>
              </a:r>
              <a:endPara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3300"/>
                </a:solidFill>
              </a:endParaRPr>
            </a:p>
          </p:txBody>
        </p:sp>
        <p:cxnSp>
          <p:nvCxnSpPr>
            <p:cNvPr id="29" name="직선 연결선 28"/>
            <p:cNvCxnSpPr/>
            <p:nvPr/>
          </p:nvCxnSpPr>
          <p:spPr>
            <a:xfrm>
              <a:off x="3854078" y="371591"/>
              <a:ext cx="0" cy="158826"/>
            </a:xfrm>
            <a:prstGeom prst="line">
              <a:avLst/>
            </a:prstGeom>
            <a:ln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/>
          <p:cNvSpPr txBox="1"/>
          <p:nvPr/>
        </p:nvSpPr>
        <p:spPr>
          <a:xfrm>
            <a:off x="6590382" y="256327"/>
            <a:ext cx="2393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889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ALTER  Head </a:t>
            </a: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889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First SQL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88900" dist="50800" dir="2700000" algn="tl" rotWithShape="0">
                  <a:prstClr val="black">
                    <a:alpha val="47000"/>
                  </a:prst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67575" y="80508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궁서체" panose="02030609000101010101" pitchFamily="17" charset="-127"/>
                <a:ea typeface="궁서체" panose="02030609000101010101" pitchFamily="17" charset="-127"/>
              </a:rPr>
              <a:t>Project_list</a:t>
            </a:r>
            <a:endParaRPr lang="ko-KR" altLang="en-US" dirty="0"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3718" y="3145348"/>
            <a:ext cx="237116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smtClean="0"/>
              <a:t>테이블의 이름 수정</a:t>
            </a:r>
            <a:endParaRPr lang="en-US" altLang="ko-KR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3504337" y="3145348"/>
            <a:ext cx="2581989" cy="61555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ALTER TABLE </a:t>
            </a:r>
            <a:r>
              <a:rPr lang="en-US" altLang="ko-KR" dirty="0" err="1"/>
              <a:t>projekts</a:t>
            </a:r>
            <a:endParaRPr lang="en-US" altLang="ko-KR" dirty="0"/>
          </a:p>
          <a:p>
            <a:r>
              <a:rPr lang="en-US" altLang="ko-KR" dirty="0"/>
              <a:t>RENAME TO </a:t>
            </a:r>
            <a:r>
              <a:rPr lang="en-US" altLang="ko-KR" dirty="0" err="1"/>
              <a:t>project_list</a:t>
            </a:r>
            <a:r>
              <a:rPr lang="en-US" altLang="ko-KR" dirty="0"/>
              <a:t>;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13718" y="3751312"/>
            <a:ext cx="688201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smtClean="0"/>
              <a:t>열의 이름이 내용과 맞지 않음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=&gt;</a:t>
            </a:r>
            <a:r>
              <a:rPr lang="ko-KR" altLang="en-US" dirty="0" smtClean="0"/>
              <a:t>프로젝트 번호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계약회사의 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기타 설명으로 열의 이름 변경</a:t>
            </a:r>
            <a:endParaRPr lang="en-US" altLang="ko-KR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306078" y="4497381"/>
            <a:ext cx="7171900" cy="140038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ALTER TABLE </a:t>
            </a:r>
            <a:r>
              <a:rPr lang="en-US" altLang="ko-KR" dirty="0" err="1"/>
              <a:t>project_list</a:t>
            </a:r>
            <a:endParaRPr lang="en-US" altLang="ko-KR" dirty="0"/>
          </a:p>
          <a:p>
            <a:r>
              <a:rPr lang="en-US" altLang="ko-KR" dirty="0"/>
              <a:t>CHANGE COLUMN number </a:t>
            </a:r>
            <a:r>
              <a:rPr lang="en-US" altLang="ko-KR" dirty="0" err="1"/>
              <a:t>proj_id</a:t>
            </a:r>
            <a:r>
              <a:rPr lang="en-US" altLang="ko-KR" dirty="0"/>
              <a:t> INT NOT NULL AUTO_INCREMENT,</a:t>
            </a:r>
          </a:p>
          <a:p>
            <a:r>
              <a:rPr lang="en-US" altLang="ko-KR" dirty="0"/>
              <a:t>CHANGE COLUMN </a:t>
            </a:r>
            <a:r>
              <a:rPr lang="en-US" altLang="ko-KR" dirty="0" err="1"/>
              <a:t>descriptionofproj</a:t>
            </a:r>
            <a:r>
              <a:rPr lang="en-US" altLang="ko-KR" dirty="0"/>
              <a:t> </a:t>
            </a:r>
            <a:r>
              <a:rPr lang="en-US" altLang="ko-KR" dirty="0" err="1"/>
              <a:t>proj_desc</a:t>
            </a:r>
            <a:r>
              <a:rPr lang="en-US" altLang="ko-KR" dirty="0"/>
              <a:t> VARCHAR(100),</a:t>
            </a:r>
          </a:p>
          <a:p>
            <a:r>
              <a:rPr lang="en-US" altLang="ko-KR" dirty="0"/>
              <a:t>CHANGE COLUMN </a:t>
            </a:r>
            <a:r>
              <a:rPr lang="en-US" altLang="ko-KR" dirty="0" err="1"/>
              <a:t>contractoronjob</a:t>
            </a:r>
            <a:r>
              <a:rPr lang="en-US" altLang="ko-KR" dirty="0"/>
              <a:t> </a:t>
            </a:r>
            <a:r>
              <a:rPr lang="en-US" altLang="ko-KR" dirty="0" err="1"/>
              <a:t>con_name</a:t>
            </a:r>
            <a:r>
              <a:rPr lang="en-US" altLang="ko-KR" dirty="0"/>
              <a:t> VARCHAR(30),</a:t>
            </a:r>
          </a:p>
          <a:p>
            <a:r>
              <a:rPr lang="en-US" altLang="ko-KR" dirty="0"/>
              <a:t>ADD PRIMARY KEY(</a:t>
            </a:r>
            <a:r>
              <a:rPr lang="en-US" altLang="ko-KR" dirty="0" err="1"/>
              <a:t>proj_id</a:t>
            </a:r>
            <a:r>
              <a:rPr lang="en-US" altLang="ko-KR" dirty="0"/>
              <a:t>);</a:t>
            </a:r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605" y="1309142"/>
            <a:ext cx="5542857" cy="1747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835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-6520"/>
            <a:ext cx="9004300" cy="883614"/>
            <a:chOff x="0" y="-6520"/>
            <a:chExt cx="9004300" cy="702246"/>
          </a:xfrm>
        </p:grpSpPr>
        <p:sp>
          <p:nvSpPr>
            <p:cNvPr id="43" name="직사각형 42"/>
            <p:cNvSpPr/>
            <p:nvPr/>
          </p:nvSpPr>
          <p:spPr>
            <a:xfrm>
              <a:off x="0" y="353520"/>
              <a:ext cx="9004300" cy="342206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0" y="-6520"/>
              <a:ext cx="9004300" cy="64807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53678" y="199405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01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06078" y="240938"/>
            <a:ext cx="27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테이블 변경 예제</a:t>
            </a:r>
            <a:endParaRPr lang="ko-KR" altLang="en-US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 rot="2700000">
            <a:off x="371415" y="136517"/>
            <a:ext cx="558650" cy="558650"/>
          </a:xfrm>
          <a:prstGeom prst="rect">
            <a:avLst/>
          </a:prstGeom>
          <a:noFill/>
          <a:ln>
            <a:solidFill>
              <a:srgbClr val="FF3300"/>
            </a:solidFill>
          </a:ln>
          <a:effectLst/>
          <a:scene3d>
            <a:camera prst="orthographicFront"/>
            <a:lightRig rig="threePt" dir="t"/>
          </a:scene3d>
          <a:sp3d extrusionH="508000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3638054" y="284416"/>
            <a:ext cx="1872208" cy="323165"/>
            <a:chOff x="3854078" y="284416"/>
            <a:chExt cx="1872208" cy="323165"/>
          </a:xfrm>
        </p:grpSpPr>
        <p:sp>
          <p:nvSpPr>
            <p:cNvPr id="28" name="TextBox 27"/>
            <p:cNvSpPr txBox="1"/>
            <p:nvPr/>
          </p:nvSpPr>
          <p:spPr>
            <a:xfrm>
              <a:off x="3926086" y="284416"/>
              <a:ext cx="18002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3300"/>
                  </a:solidFill>
                </a:rPr>
                <a:t>테이</a:t>
              </a:r>
              <a:r>
                <a:rPr lang="ko-KR" altLang="en-US" sz="1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3300"/>
                  </a:solidFill>
                </a:rPr>
                <a:t>블</a:t>
              </a:r>
              <a:r>
                <a:rPr lang="ko-KR" altLang="en-US" sz="1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3300"/>
                  </a:solidFill>
                </a:rPr>
                <a:t> 변경</a:t>
              </a:r>
              <a:endPara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3300"/>
                </a:solidFill>
              </a:endParaRPr>
            </a:p>
          </p:txBody>
        </p:sp>
        <p:cxnSp>
          <p:nvCxnSpPr>
            <p:cNvPr id="29" name="직선 연결선 28"/>
            <p:cNvCxnSpPr/>
            <p:nvPr/>
          </p:nvCxnSpPr>
          <p:spPr>
            <a:xfrm>
              <a:off x="3854078" y="371591"/>
              <a:ext cx="0" cy="158826"/>
            </a:xfrm>
            <a:prstGeom prst="line">
              <a:avLst/>
            </a:prstGeom>
            <a:ln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/>
          <p:cNvSpPr txBox="1"/>
          <p:nvPr/>
        </p:nvSpPr>
        <p:spPr>
          <a:xfrm>
            <a:off x="6590382" y="256327"/>
            <a:ext cx="2393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889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ALTER  Head </a:t>
            </a:r>
            <a:r>
              <a:rPr lang="en-US" altLang="ko-KR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889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First SQL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88900" dist="50800" dir="2700000" algn="tl" rotWithShape="0">
                  <a:prstClr val="black">
                    <a:alpha val="47000"/>
                  </a:prst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67575" y="80508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궁서체" panose="02030609000101010101" pitchFamily="17" charset="-127"/>
                <a:ea typeface="궁서체" panose="02030609000101010101" pitchFamily="17" charset="-127"/>
              </a:rPr>
              <a:t>Project_list</a:t>
            </a:r>
            <a:endParaRPr lang="ko-KR" altLang="en-US" dirty="0"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3718" y="2421448"/>
            <a:ext cx="392928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시작일</a:t>
            </a:r>
            <a:r>
              <a:rPr lang="en-US" altLang="ko-KR" dirty="0"/>
              <a:t>, </a:t>
            </a:r>
            <a:r>
              <a:rPr lang="ko-KR" altLang="en-US" dirty="0"/>
              <a:t>예상금액</a:t>
            </a:r>
            <a:r>
              <a:rPr lang="en-US" altLang="ko-KR" dirty="0"/>
              <a:t>, </a:t>
            </a:r>
            <a:r>
              <a:rPr lang="ko-KR" altLang="en-US" dirty="0"/>
              <a:t>전화번호 열 추가</a:t>
            </a:r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078" y="1354940"/>
            <a:ext cx="6181725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72585" y="2893318"/>
            <a:ext cx="4274953" cy="113877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ALTER TABLE </a:t>
            </a:r>
            <a:r>
              <a:rPr lang="en-US" altLang="ko-KR" dirty="0" err="1"/>
              <a:t>project_list</a:t>
            </a:r>
            <a:endParaRPr lang="en-US" altLang="ko-KR" dirty="0"/>
          </a:p>
          <a:p>
            <a:r>
              <a:rPr lang="en-US" altLang="ko-KR" dirty="0"/>
              <a:t>ADD COLUMN </a:t>
            </a:r>
            <a:r>
              <a:rPr lang="en-US" altLang="ko-KR" dirty="0" err="1"/>
              <a:t>con_phone</a:t>
            </a:r>
            <a:r>
              <a:rPr lang="en-US" altLang="ko-KR" dirty="0"/>
              <a:t> VARCHAR(10),</a:t>
            </a:r>
          </a:p>
          <a:p>
            <a:r>
              <a:rPr lang="en-US" altLang="ko-KR" dirty="0"/>
              <a:t>ADD COLUMN </a:t>
            </a:r>
            <a:r>
              <a:rPr lang="en-US" altLang="ko-KR" dirty="0" err="1"/>
              <a:t>start_date</a:t>
            </a:r>
            <a:r>
              <a:rPr lang="en-US" altLang="ko-KR" dirty="0"/>
              <a:t> DATE,</a:t>
            </a:r>
          </a:p>
          <a:p>
            <a:r>
              <a:rPr lang="en-US" altLang="ko-KR" dirty="0"/>
              <a:t>ADD COLUMN </a:t>
            </a:r>
            <a:r>
              <a:rPr lang="en-US" altLang="ko-KR" dirty="0" err="1"/>
              <a:t>est_cost</a:t>
            </a:r>
            <a:r>
              <a:rPr lang="en-US" altLang="ko-KR" dirty="0"/>
              <a:t> DECIMAL(7,2);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11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4092</TotalTime>
  <Words>920</Words>
  <Application>Microsoft Office PowerPoint</Application>
  <PresentationFormat>사용자 지정</PresentationFormat>
  <Paragraphs>229</Paragraphs>
  <Slides>19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0" baseType="lpstr">
      <vt:lpstr>굴림</vt:lpstr>
      <vt:lpstr>Arial</vt:lpstr>
      <vt:lpstr>맑은 고딕</vt:lpstr>
      <vt:lpstr>나눔바른펜</vt:lpstr>
      <vt:lpstr>나눔바른고딕</vt:lpstr>
      <vt:lpstr>궁서체</vt:lpstr>
      <vt:lpstr>Wingdings</vt:lpstr>
      <vt:lpstr>KoPub돋움체 Bold</vt:lpstr>
      <vt:lpstr>나눔바른고딕 UltraLight</vt:lpstr>
      <vt:lpstr>나눔명조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sunyoung4</dc:creator>
  <cp:lastModifiedBy>Windows 사용자</cp:lastModifiedBy>
  <cp:revision>438</cp:revision>
  <cp:lastPrinted>2015-09-29T16:00:40Z</cp:lastPrinted>
  <dcterms:created xsi:type="dcterms:W3CDTF">2015-01-23T05:52:34Z</dcterms:created>
  <dcterms:modified xsi:type="dcterms:W3CDTF">2016-01-08T01:08:21Z</dcterms:modified>
</cp:coreProperties>
</file>